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6"/>
  </p:notesMasterIdLst>
  <p:sldIdLst>
    <p:sldId id="256" r:id="rId2"/>
    <p:sldId id="350" r:id="rId3"/>
    <p:sldId id="351" r:id="rId4"/>
    <p:sldId id="322" r:id="rId5"/>
    <p:sldId id="354" r:id="rId6"/>
    <p:sldId id="355" r:id="rId7"/>
    <p:sldId id="356" r:id="rId8"/>
    <p:sldId id="358" r:id="rId9"/>
    <p:sldId id="359" r:id="rId10"/>
    <p:sldId id="360" r:id="rId11"/>
    <p:sldId id="357" r:id="rId12"/>
    <p:sldId id="361" r:id="rId13"/>
    <p:sldId id="362" r:id="rId14"/>
    <p:sldId id="364" r:id="rId15"/>
    <p:sldId id="324" r:id="rId16"/>
    <p:sldId id="363" r:id="rId17"/>
    <p:sldId id="365" r:id="rId18"/>
    <p:sldId id="326" r:id="rId19"/>
    <p:sldId id="329" r:id="rId20"/>
    <p:sldId id="332" r:id="rId21"/>
    <p:sldId id="327" r:id="rId22"/>
    <p:sldId id="335" r:id="rId23"/>
    <p:sldId id="328" r:id="rId24"/>
    <p:sldId id="334" r:id="rId25"/>
    <p:sldId id="367" r:id="rId26"/>
    <p:sldId id="333" r:id="rId27"/>
    <p:sldId id="349" r:id="rId28"/>
    <p:sldId id="330" r:id="rId29"/>
    <p:sldId id="331" r:id="rId30"/>
    <p:sldId id="336" r:id="rId31"/>
    <p:sldId id="337" r:id="rId32"/>
    <p:sldId id="338" r:id="rId33"/>
    <p:sldId id="369" r:id="rId34"/>
    <p:sldId id="368" r:id="rId35"/>
    <p:sldId id="341" r:id="rId36"/>
    <p:sldId id="372" r:id="rId37"/>
    <p:sldId id="371" r:id="rId38"/>
    <p:sldId id="374" r:id="rId39"/>
    <p:sldId id="339" r:id="rId40"/>
    <p:sldId id="373" r:id="rId41"/>
    <p:sldId id="366" r:id="rId42"/>
    <p:sldId id="375" r:id="rId43"/>
    <p:sldId id="342" r:id="rId44"/>
    <p:sldId id="377" r:id="rId45"/>
    <p:sldId id="379" r:id="rId46"/>
    <p:sldId id="380" r:id="rId47"/>
    <p:sldId id="381" r:id="rId48"/>
    <p:sldId id="382" r:id="rId49"/>
    <p:sldId id="383" r:id="rId50"/>
    <p:sldId id="384" r:id="rId51"/>
    <p:sldId id="385" r:id="rId52"/>
    <p:sldId id="376" r:id="rId53"/>
    <p:sldId id="343" r:id="rId54"/>
    <p:sldId id="378" r:id="rId5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98" autoAdjust="0"/>
    <p:restoredTop sz="93426" autoAdjust="0"/>
  </p:normalViewPr>
  <p:slideViewPr>
    <p:cSldViewPr snapToGrid="0">
      <p:cViewPr varScale="1">
        <p:scale>
          <a:sx n="79" d="100"/>
          <a:sy n="79" d="100"/>
        </p:scale>
        <p:origin x="898"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BF01F7-6CA6-42AA-B7E3-A27BB9A7E111}" type="datetimeFigureOut">
              <a:rPr lang="zh-CN" altLang="en-US" smtClean="0"/>
              <a:t>2024/6/14</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06D497-5B7C-4614-A781-6B856D26B4C6}" type="slidenum">
              <a:rPr lang="zh-CN" altLang="en-US" smtClean="0"/>
              <a:t>‹#›</a:t>
            </a:fld>
            <a:endParaRPr lang="zh-CN" altLang="en-US"/>
          </a:p>
        </p:txBody>
      </p:sp>
    </p:spTree>
    <p:extLst>
      <p:ext uri="{BB962C8B-B14F-4D97-AF65-F5344CB8AC3E}">
        <p14:creationId xmlns:p14="http://schemas.microsoft.com/office/powerpoint/2010/main" val="1725373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a:t>
            </a:fld>
            <a:endParaRPr lang="zh-CN" altLang="en-US"/>
          </a:p>
        </p:txBody>
      </p:sp>
    </p:spTree>
    <p:extLst>
      <p:ext uri="{BB962C8B-B14F-4D97-AF65-F5344CB8AC3E}">
        <p14:creationId xmlns:p14="http://schemas.microsoft.com/office/powerpoint/2010/main" val="10552143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By using the inverse MBC, we just need to give the tilt and yaw moment, then the blade pitch signals are acquired.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13</a:t>
            </a:fld>
            <a:endParaRPr lang="zh-CN" altLang="en-US"/>
          </a:p>
        </p:txBody>
      </p:sp>
    </p:spTree>
    <p:extLst>
      <p:ext uri="{BB962C8B-B14F-4D97-AF65-F5344CB8AC3E}">
        <p14:creationId xmlns:p14="http://schemas.microsoft.com/office/powerpoint/2010/main" val="40243825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Now the problem is how to find the periodic signal of tilt and yaw? ---- periodic DIC </a:t>
            </a:r>
          </a:p>
          <a:p>
            <a:endParaRPr lang="en-US" altLang="zh-CN" dirty="0"/>
          </a:p>
          <a:p>
            <a:r>
              <a:rPr lang="en-US" altLang="zh-CN" dirty="0"/>
              <a:t>Go back to Pulse approach, the pulse is generated by manipulate the a. However, optimizing it can be very time-consuming real-time, thus a practical way should be using periodic DIC (induction factor definition), constrained to a sinusoidal signal. Thus, the control signal is now constrained to only frequency and amplitude. Subsequently, Strouhal number is defined to focus on the frequency, and amplitude is found </a:t>
            </a:r>
            <a:r>
              <a:rPr lang="en-US" altLang="zh-CN" dirty="0" err="1"/>
              <a:t>empricially</a:t>
            </a:r>
            <a:r>
              <a:rPr lang="en-US" altLang="zh-CN" dirty="0"/>
              <a:t>.</a:t>
            </a:r>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14</a:t>
            </a:fld>
            <a:endParaRPr lang="zh-CN" altLang="en-US"/>
          </a:p>
        </p:txBody>
      </p:sp>
    </p:spTree>
    <p:extLst>
      <p:ext uri="{BB962C8B-B14F-4D97-AF65-F5344CB8AC3E}">
        <p14:creationId xmlns:p14="http://schemas.microsoft.com/office/powerpoint/2010/main" val="41199174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Open-loop manner, we don’t know what is going on after the Helix is actuated.</a:t>
            </a:r>
          </a:p>
          <a:p>
            <a:endParaRPr lang="en-US" altLang="zh-CN" dirty="0"/>
          </a:p>
          <a:p>
            <a:r>
              <a:rPr lang="en-US" altLang="zh-CN" dirty="0"/>
              <a:t>Based on the phase different of tilt and yaw, clockwise and counterclockwise helix can be generated. Experiment results show that CCW is better in terms of wake mixing.</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15</a:t>
            </a:fld>
            <a:endParaRPr lang="zh-CN" altLang="en-US"/>
          </a:p>
        </p:txBody>
      </p:sp>
    </p:spTree>
    <p:extLst>
      <p:ext uri="{BB962C8B-B14F-4D97-AF65-F5344CB8AC3E}">
        <p14:creationId xmlns:p14="http://schemas.microsoft.com/office/powerpoint/2010/main" val="40216199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Open-loop: the performance strongly depends on the accuracy of the model and is prone to disturbances, shit in managing uncertainties and model errors.</a:t>
            </a:r>
          </a:p>
          <a:p>
            <a:endParaRPr lang="en-US" altLang="zh-CN" dirty="0"/>
          </a:p>
          <a:p>
            <a:r>
              <a:rPr lang="en-US" altLang="zh-CN" dirty="0"/>
              <a:t>For example, one of the turbine blade has some damages, with the OL control we ended up has a chaotic helix, the wake meandering effect seriously increase the load of the downstream.  </a:t>
            </a:r>
          </a:p>
          <a:p>
            <a:r>
              <a:rPr lang="en-US" altLang="zh-CN" dirty="0"/>
              <a:t>Another example will be when the wind speed changes, since </a:t>
            </a:r>
            <a:r>
              <a:rPr lang="en-US" altLang="zh-CN" dirty="0" err="1"/>
              <a:t>f_e</a:t>
            </a:r>
            <a:r>
              <a:rPr lang="en-US" altLang="zh-CN" dirty="0"/>
              <a:t> is pre-determined, this would ended up in a helix that we don’t want, ending in slow recovery and load increase.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16</a:t>
            </a:fld>
            <a:endParaRPr lang="zh-CN" altLang="en-US"/>
          </a:p>
        </p:txBody>
      </p:sp>
    </p:spTree>
    <p:extLst>
      <p:ext uri="{BB962C8B-B14F-4D97-AF65-F5344CB8AC3E}">
        <p14:creationId xmlns:p14="http://schemas.microsoft.com/office/powerpoint/2010/main" val="40597670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main question, answer WHY you want to do all the stuff?</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17</a:t>
            </a:fld>
            <a:endParaRPr lang="zh-CN" altLang="en-US"/>
          </a:p>
        </p:txBody>
      </p:sp>
    </p:spTree>
    <p:extLst>
      <p:ext uri="{BB962C8B-B14F-4D97-AF65-F5344CB8AC3E}">
        <p14:creationId xmlns:p14="http://schemas.microsoft.com/office/powerpoint/2010/main" val="15634768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To close the loop, one of the most important things is to get the feedback --- LiDAR</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18</a:t>
            </a:fld>
            <a:endParaRPr lang="zh-CN" altLang="en-US"/>
          </a:p>
        </p:txBody>
      </p:sp>
    </p:spTree>
    <p:extLst>
      <p:ext uri="{BB962C8B-B14F-4D97-AF65-F5344CB8AC3E}">
        <p14:creationId xmlns:p14="http://schemas.microsoft.com/office/powerpoint/2010/main" val="39014485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19</a:t>
            </a:fld>
            <a:endParaRPr lang="zh-CN" altLang="en-US"/>
          </a:p>
        </p:txBody>
      </p:sp>
    </p:spTree>
    <p:extLst>
      <p:ext uri="{BB962C8B-B14F-4D97-AF65-F5344CB8AC3E}">
        <p14:creationId xmlns:p14="http://schemas.microsoft.com/office/powerpoint/2010/main" val="38976368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20</a:t>
            </a:fld>
            <a:endParaRPr lang="zh-CN" altLang="en-US"/>
          </a:p>
        </p:txBody>
      </p:sp>
    </p:spTree>
    <p:extLst>
      <p:ext uri="{BB962C8B-B14F-4D97-AF65-F5344CB8AC3E}">
        <p14:creationId xmlns:p14="http://schemas.microsoft.com/office/powerpoint/2010/main" val="37046703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21</a:t>
            </a:fld>
            <a:endParaRPr lang="zh-CN" altLang="en-US"/>
          </a:p>
        </p:txBody>
      </p:sp>
    </p:spTree>
    <p:extLst>
      <p:ext uri="{BB962C8B-B14F-4D97-AF65-F5344CB8AC3E}">
        <p14:creationId xmlns:p14="http://schemas.microsoft.com/office/powerpoint/2010/main" val="3966843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23</a:t>
            </a:fld>
            <a:endParaRPr lang="zh-CN" altLang="en-US"/>
          </a:p>
        </p:txBody>
      </p:sp>
    </p:spTree>
    <p:extLst>
      <p:ext uri="{BB962C8B-B14F-4D97-AF65-F5344CB8AC3E}">
        <p14:creationId xmlns:p14="http://schemas.microsoft.com/office/powerpoint/2010/main" val="26436102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downstream turbine encounters a significantly reduced free-stream velocity compared to the upstream turbine, leading to less energy being available in the flow.</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a:t>
            </a:fld>
            <a:endParaRPr lang="zh-CN" altLang="en-US"/>
          </a:p>
        </p:txBody>
      </p:sp>
    </p:spTree>
    <p:extLst>
      <p:ext uri="{BB962C8B-B14F-4D97-AF65-F5344CB8AC3E}">
        <p14:creationId xmlns:p14="http://schemas.microsoft.com/office/powerpoint/2010/main" val="2842328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24</a:t>
            </a:fld>
            <a:endParaRPr lang="zh-CN" altLang="en-US"/>
          </a:p>
        </p:txBody>
      </p:sp>
    </p:spTree>
    <p:extLst>
      <p:ext uri="{BB962C8B-B14F-4D97-AF65-F5344CB8AC3E}">
        <p14:creationId xmlns:p14="http://schemas.microsoft.com/office/powerpoint/2010/main" val="29308050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25</a:t>
            </a:fld>
            <a:endParaRPr lang="zh-CN" altLang="en-US"/>
          </a:p>
        </p:txBody>
      </p:sp>
    </p:spTree>
    <p:extLst>
      <p:ext uri="{BB962C8B-B14F-4D97-AF65-F5344CB8AC3E}">
        <p14:creationId xmlns:p14="http://schemas.microsoft.com/office/powerpoint/2010/main" val="15988677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26</a:t>
            </a:fld>
            <a:endParaRPr lang="zh-CN" altLang="en-US"/>
          </a:p>
        </p:txBody>
      </p:sp>
    </p:spTree>
    <p:extLst>
      <p:ext uri="{BB962C8B-B14F-4D97-AF65-F5344CB8AC3E}">
        <p14:creationId xmlns:p14="http://schemas.microsoft.com/office/powerpoint/2010/main" val="10708759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Equations of internal model and delay. </a:t>
            </a:r>
          </a:p>
          <a:p>
            <a:endParaRPr lang="en-US" altLang="zh-CN" dirty="0"/>
          </a:p>
          <a:p>
            <a:r>
              <a:rPr lang="en-US" altLang="zh-CN" dirty="0"/>
              <a:t>The internal model predict the reaction of the wake to the demanded yaw angle. The first equation is the relationship of yaw, and then the second one is for the wake.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27</a:t>
            </a:fld>
            <a:endParaRPr lang="zh-CN" altLang="en-US"/>
          </a:p>
        </p:txBody>
      </p:sp>
    </p:spTree>
    <p:extLst>
      <p:ext uri="{BB962C8B-B14F-4D97-AF65-F5344CB8AC3E}">
        <p14:creationId xmlns:p14="http://schemas.microsoft.com/office/powerpoint/2010/main" val="483296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28</a:t>
            </a:fld>
            <a:endParaRPr lang="zh-CN" altLang="en-US"/>
          </a:p>
        </p:txBody>
      </p:sp>
    </p:spTree>
    <p:extLst>
      <p:ext uri="{BB962C8B-B14F-4D97-AF65-F5344CB8AC3E}">
        <p14:creationId xmlns:p14="http://schemas.microsoft.com/office/powerpoint/2010/main" val="28775918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Wind field reconstruction from LiDAR data: estimate wind field characteristics from an internal model by fitting simulated LiDAR data to the measured one. An optimizer is used to find the best fit for a model of the assumed wind field with the defined LiDAR configuration.</a:t>
            </a:r>
          </a:p>
          <a:p>
            <a:endParaRPr lang="en-US" altLang="zh-CN" dirty="0"/>
          </a:p>
          <a:p>
            <a:r>
              <a:rPr lang="en-US" altLang="zh-CN" dirty="0"/>
              <a:t>This mode is nonlinear </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29</a:t>
            </a:fld>
            <a:endParaRPr lang="zh-CN" altLang="en-US"/>
          </a:p>
        </p:txBody>
      </p:sp>
    </p:spTree>
    <p:extLst>
      <p:ext uri="{BB962C8B-B14F-4D97-AF65-F5344CB8AC3E}">
        <p14:creationId xmlns:p14="http://schemas.microsoft.com/office/powerpoint/2010/main" val="1100041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30</a:t>
            </a:fld>
            <a:endParaRPr lang="zh-CN" altLang="en-US"/>
          </a:p>
        </p:txBody>
      </p:sp>
    </p:spTree>
    <p:extLst>
      <p:ext uri="{BB962C8B-B14F-4D97-AF65-F5344CB8AC3E}">
        <p14:creationId xmlns:p14="http://schemas.microsoft.com/office/powerpoint/2010/main" val="39723911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31</a:t>
            </a:fld>
            <a:endParaRPr lang="zh-CN" altLang="en-US"/>
          </a:p>
        </p:txBody>
      </p:sp>
    </p:spTree>
    <p:extLst>
      <p:ext uri="{BB962C8B-B14F-4D97-AF65-F5344CB8AC3E}">
        <p14:creationId xmlns:p14="http://schemas.microsoft.com/office/powerpoint/2010/main" val="5363893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This explain the reason why the helix approach is chosen as the object of study, because we have an very important prior knowledge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32</a:t>
            </a:fld>
            <a:endParaRPr lang="zh-CN" altLang="en-US"/>
          </a:p>
        </p:txBody>
      </p:sp>
    </p:spTree>
    <p:extLst>
      <p:ext uri="{BB962C8B-B14F-4D97-AF65-F5344CB8AC3E}">
        <p14:creationId xmlns:p14="http://schemas.microsoft.com/office/powerpoint/2010/main" val="2330545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Start simple with a fixed wind speed 8m/s and a fixed model. Then expands to real-time update model with changing windspeed.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33</a:t>
            </a:fld>
            <a:endParaRPr lang="zh-CN" altLang="en-US"/>
          </a:p>
        </p:txBody>
      </p:sp>
    </p:spTree>
    <p:extLst>
      <p:ext uri="{BB962C8B-B14F-4D97-AF65-F5344CB8AC3E}">
        <p14:creationId xmlns:p14="http://schemas.microsoft.com/office/powerpoint/2010/main" val="2185958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err="1"/>
              <a:t>Delibrately</a:t>
            </a:r>
            <a:r>
              <a:rPr lang="en-US" altLang="zh-CN" dirty="0"/>
              <a:t> operate the upstream turbine below the maximum condition to save more energy to the downstream turbine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6</a:t>
            </a:fld>
            <a:endParaRPr lang="zh-CN" altLang="en-US"/>
          </a:p>
        </p:txBody>
      </p:sp>
    </p:spTree>
    <p:extLst>
      <p:ext uri="{BB962C8B-B14F-4D97-AF65-F5344CB8AC3E}">
        <p14:creationId xmlns:p14="http://schemas.microsoft.com/office/powerpoint/2010/main" val="28630837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here, we answered the first question, what configuration of LiDAR to be used.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34</a:t>
            </a:fld>
            <a:endParaRPr lang="zh-CN" altLang="en-US"/>
          </a:p>
        </p:txBody>
      </p:sp>
    </p:spTree>
    <p:extLst>
      <p:ext uri="{BB962C8B-B14F-4D97-AF65-F5344CB8AC3E}">
        <p14:creationId xmlns:p14="http://schemas.microsoft.com/office/powerpoint/2010/main" val="34647217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goal of wake mixing is to facilitate the wake recovery by accelerating the mixing. From the previous introduction, the mixing is facilitate by wake meandering and tip/root- vortex breakup.</a:t>
            </a:r>
          </a:p>
          <a:p>
            <a:endParaRPr lang="en-US" altLang="zh-CN" dirty="0"/>
          </a:p>
          <a:p>
            <a:r>
              <a:rPr lang="en-US" altLang="zh-CN" dirty="0"/>
              <a:t>Moreover, the selected features should represent the wake recovery/mixing effect. Thus, frequency and u/</a:t>
            </a:r>
            <a:r>
              <a:rPr lang="en-US" altLang="zh-CN" dirty="0" err="1"/>
              <a:t>u_average</a:t>
            </a:r>
            <a:r>
              <a:rPr lang="en-US" altLang="zh-CN" dirty="0"/>
              <a:t> are chosen to represent the wake meandering and tip/root-</a:t>
            </a:r>
            <a:r>
              <a:rPr lang="en-US" altLang="zh-CN" dirty="0" err="1"/>
              <a:t>vorterx</a:t>
            </a:r>
            <a:r>
              <a:rPr lang="en-US" altLang="zh-CN" dirty="0"/>
              <a:t>.</a:t>
            </a:r>
          </a:p>
          <a:p>
            <a:endParaRPr lang="en-US" altLang="zh-CN" dirty="0"/>
          </a:p>
          <a:p>
            <a:r>
              <a:rPr lang="en-US" altLang="zh-CN" dirty="0"/>
              <a:t>As for control input, amplitude and frequency as chosen. But amplitude should be a bit more in front of frequency because of sensitivity study, as well as frequency doesn’t change much. But this might change when turbulence is added to the turbine.</a:t>
            </a:r>
          </a:p>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35</a:t>
            </a:fld>
            <a:endParaRPr lang="zh-CN" altLang="en-US"/>
          </a:p>
        </p:txBody>
      </p:sp>
    </p:spTree>
    <p:extLst>
      <p:ext uri="{BB962C8B-B14F-4D97-AF65-F5344CB8AC3E}">
        <p14:creationId xmlns:p14="http://schemas.microsoft.com/office/powerpoint/2010/main" val="13728368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Features and control input are set. The next question is how to control?</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36</a:t>
            </a:fld>
            <a:endParaRPr lang="zh-CN" altLang="en-US"/>
          </a:p>
        </p:txBody>
      </p:sp>
    </p:spTree>
    <p:extLst>
      <p:ext uri="{BB962C8B-B14F-4D97-AF65-F5344CB8AC3E}">
        <p14:creationId xmlns:p14="http://schemas.microsoft.com/office/powerpoint/2010/main" val="37218526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Before designing the controller, let’s first look at what data do we have. </a:t>
            </a:r>
          </a:p>
          <a:p>
            <a:endParaRPr lang="en-US" altLang="zh-CN" dirty="0"/>
          </a:p>
          <a:p>
            <a:r>
              <a:rPr lang="en-US" altLang="zh-CN" dirty="0"/>
              <a:t>The dynamics can be split into a deterministic part f(</a:t>
            </a:r>
            <a:r>
              <a:rPr lang="en-US" altLang="zh-CN" dirty="0" err="1"/>
              <a:t>x,u</a:t>
            </a:r>
            <a:r>
              <a:rPr lang="en-US" altLang="zh-CN" dirty="0"/>
              <a:t>) and a un-deterministic part g(</a:t>
            </a:r>
            <a:r>
              <a:rPr lang="en-US" altLang="zh-CN" dirty="0" err="1"/>
              <a:t>x,u</a:t>
            </a:r>
            <a:r>
              <a:rPr lang="en-US" altLang="zh-CN" dirty="0"/>
              <a:t>). F(</a:t>
            </a:r>
            <a:r>
              <a:rPr lang="en-US" altLang="zh-CN" dirty="0" err="1"/>
              <a:t>x,u</a:t>
            </a:r>
            <a:r>
              <a:rPr lang="en-US" altLang="zh-CN" dirty="0"/>
              <a:t>) can be represented by a sine wave, while the g(</a:t>
            </a:r>
            <a:r>
              <a:rPr lang="en-US" altLang="zh-CN" dirty="0" err="1"/>
              <a:t>x,u</a:t>
            </a:r>
            <a:r>
              <a:rPr lang="en-US" altLang="zh-CN" dirty="0"/>
              <a:t>) should be learnt</a:t>
            </a:r>
          </a:p>
          <a:p>
            <a:endParaRPr lang="en-US" altLang="zh-CN" dirty="0"/>
          </a:p>
          <a:p>
            <a:endParaRPr lang="en-US" altLang="zh-CN" dirty="0"/>
          </a:p>
          <a:p>
            <a:r>
              <a:rPr lang="en-US" altLang="zh-CN" dirty="0"/>
              <a:t>Show this from figure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37</a:t>
            </a:fld>
            <a:endParaRPr lang="zh-CN" altLang="en-US"/>
          </a:p>
        </p:txBody>
      </p:sp>
    </p:spTree>
    <p:extLst>
      <p:ext uri="{BB962C8B-B14F-4D97-AF65-F5344CB8AC3E}">
        <p14:creationId xmlns:p14="http://schemas.microsoft.com/office/powerpoint/2010/main" val="8681915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Start with PI, but end-goal is to use the learning-based MPC, or other data-driven control algorithm because I want to add constrains to the controller.</a:t>
            </a:r>
          </a:p>
          <a:p>
            <a:endParaRPr lang="en-US" altLang="zh-CN" dirty="0"/>
          </a:p>
          <a:p>
            <a:r>
              <a:rPr lang="en-US" altLang="zh-CN" dirty="0"/>
              <a:t>The goal of control should be explored a bit more, was it following a perfect sine wave? Or something else? But currently I would like to focus on following a perfect sine wave. As for conditions, it would be interesting to do two scenarios: 1. changing wind speed, 2. turbulence</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38</a:t>
            </a:fld>
            <a:endParaRPr lang="zh-CN" altLang="en-US"/>
          </a:p>
        </p:txBody>
      </p:sp>
    </p:spTree>
    <p:extLst>
      <p:ext uri="{BB962C8B-B14F-4D97-AF65-F5344CB8AC3E}">
        <p14:creationId xmlns:p14="http://schemas.microsoft.com/office/powerpoint/2010/main" val="32555511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39</a:t>
            </a:fld>
            <a:endParaRPr lang="zh-CN" altLang="en-US"/>
          </a:p>
        </p:txBody>
      </p:sp>
    </p:spTree>
    <p:extLst>
      <p:ext uri="{BB962C8B-B14F-4D97-AF65-F5344CB8AC3E}">
        <p14:creationId xmlns:p14="http://schemas.microsoft.com/office/powerpoint/2010/main" val="10813659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40</a:t>
            </a:fld>
            <a:endParaRPr lang="zh-CN" altLang="en-US"/>
          </a:p>
        </p:txBody>
      </p:sp>
    </p:spTree>
    <p:extLst>
      <p:ext uri="{BB962C8B-B14F-4D97-AF65-F5344CB8AC3E}">
        <p14:creationId xmlns:p14="http://schemas.microsoft.com/office/powerpoint/2010/main" val="18394081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42</a:t>
            </a:fld>
            <a:endParaRPr lang="zh-CN" altLang="en-US"/>
          </a:p>
        </p:txBody>
      </p:sp>
    </p:spTree>
    <p:extLst>
      <p:ext uri="{BB962C8B-B14F-4D97-AF65-F5344CB8AC3E}">
        <p14:creationId xmlns:p14="http://schemas.microsoft.com/office/powerpoint/2010/main" val="358799564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LiDAR is placed in the perfect location --- 1.86D for IEA15MW so that the diameter of the ring is the same as 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43</a:t>
            </a:fld>
            <a:endParaRPr lang="zh-CN" altLang="en-US"/>
          </a:p>
        </p:txBody>
      </p:sp>
    </p:spTree>
    <p:extLst>
      <p:ext uri="{BB962C8B-B14F-4D97-AF65-F5344CB8AC3E}">
        <p14:creationId xmlns:p14="http://schemas.microsoft.com/office/powerpoint/2010/main" val="355886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Ring (periodic component)</a:t>
            </a:r>
          </a:p>
          <a:p>
            <a:r>
              <a:rPr lang="en-US" altLang="zh-CN" dirty="0"/>
              <a:t>Single Point (time domain, frequency domain)</a:t>
            </a:r>
          </a:p>
          <a:p>
            <a:r>
              <a:rPr lang="en-US" altLang="zh-CN" dirty="0"/>
              <a:t>Average (time domain, frequency domain)</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44</a:t>
            </a:fld>
            <a:endParaRPr lang="zh-CN" altLang="en-US"/>
          </a:p>
        </p:txBody>
      </p:sp>
    </p:spTree>
    <p:extLst>
      <p:ext uri="{BB962C8B-B14F-4D97-AF65-F5344CB8AC3E}">
        <p14:creationId xmlns:p14="http://schemas.microsoft.com/office/powerpoint/2010/main" val="2514304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Decrease the overlap between the upstream turbine’s wake and the downstream turbine’s air by a yaw offset.</a:t>
            </a:r>
          </a:p>
          <a:p>
            <a:endParaRPr lang="en-US" altLang="zh-CN" dirty="0"/>
          </a:p>
          <a:p>
            <a:r>
              <a:rPr lang="en-US" altLang="zh-CN" dirty="0"/>
              <a:t>Advanced for commercial usage</a:t>
            </a:r>
          </a:p>
          <a:p>
            <a:r>
              <a:rPr lang="en-US" altLang="zh-CN" dirty="0"/>
              <a:t>Challenges remain in this area mostly related to the complex response of the wake to yaw set-points and its strong dependence on atmospheric conditions. </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7</a:t>
            </a:fld>
            <a:endParaRPr lang="zh-CN" altLang="en-US"/>
          </a:p>
        </p:txBody>
      </p:sp>
    </p:spTree>
    <p:extLst>
      <p:ext uri="{BB962C8B-B14F-4D97-AF65-F5344CB8AC3E}">
        <p14:creationId xmlns:p14="http://schemas.microsoft.com/office/powerpoint/2010/main" val="27521562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45</a:t>
            </a:fld>
            <a:endParaRPr lang="zh-CN" altLang="en-US"/>
          </a:p>
        </p:txBody>
      </p:sp>
    </p:spTree>
    <p:extLst>
      <p:ext uri="{BB962C8B-B14F-4D97-AF65-F5344CB8AC3E}">
        <p14:creationId xmlns:p14="http://schemas.microsoft.com/office/powerpoint/2010/main" val="365318420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0.01 </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46</a:t>
            </a:fld>
            <a:endParaRPr lang="zh-CN" altLang="en-US"/>
          </a:p>
        </p:txBody>
      </p:sp>
    </p:spTree>
    <p:extLst>
      <p:ext uri="{BB962C8B-B14F-4D97-AF65-F5344CB8AC3E}">
        <p14:creationId xmlns:p14="http://schemas.microsoft.com/office/powerpoint/2010/main" val="355757013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47</a:t>
            </a:fld>
            <a:endParaRPr lang="zh-CN" altLang="en-US"/>
          </a:p>
        </p:txBody>
      </p:sp>
    </p:spTree>
    <p:extLst>
      <p:ext uri="{BB962C8B-B14F-4D97-AF65-F5344CB8AC3E}">
        <p14:creationId xmlns:p14="http://schemas.microsoft.com/office/powerpoint/2010/main" val="168168886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48</a:t>
            </a:fld>
            <a:endParaRPr lang="zh-CN" altLang="en-US"/>
          </a:p>
        </p:txBody>
      </p:sp>
    </p:spTree>
    <p:extLst>
      <p:ext uri="{BB962C8B-B14F-4D97-AF65-F5344CB8AC3E}">
        <p14:creationId xmlns:p14="http://schemas.microsoft.com/office/powerpoint/2010/main" val="28376620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49</a:t>
            </a:fld>
            <a:endParaRPr lang="zh-CN" altLang="en-US"/>
          </a:p>
        </p:txBody>
      </p:sp>
    </p:spTree>
    <p:extLst>
      <p:ext uri="{BB962C8B-B14F-4D97-AF65-F5344CB8AC3E}">
        <p14:creationId xmlns:p14="http://schemas.microsoft.com/office/powerpoint/2010/main" val="90415295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0.01 </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50</a:t>
            </a:fld>
            <a:endParaRPr lang="zh-CN" altLang="en-US"/>
          </a:p>
        </p:txBody>
      </p:sp>
    </p:spTree>
    <p:extLst>
      <p:ext uri="{BB962C8B-B14F-4D97-AF65-F5344CB8AC3E}">
        <p14:creationId xmlns:p14="http://schemas.microsoft.com/office/powerpoint/2010/main" val="6541036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51</a:t>
            </a:fld>
            <a:endParaRPr lang="zh-CN" altLang="en-US"/>
          </a:p>
        </p:txBody>
      </p:sp>
    </p:spTree>
    <p:extLst>
      <p:ext uri="{BB962C8B-B14F-4D97-AF65-F5344CB8AC3E}">
        <p14:creationId xmlns:p14="http://schemas.microsoft.com/office/powerpoint/2010/main" val="192372432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52</a:t>
            </a:fld>
            <a:endParaRPr lang="zh-CN" altLang="en-US"/>
          </a:p>
        </p:txBody>
      </p:sp>
    </p:spTree>
    <p:extLst>
      <p:ext uri="{BB962C8B-B14F-4D97-AF65-F5344CB8AC3E}">
        <p14:creationId xmlns:p14="http://schemas.microsoft.com/office/powerpoint/2010/main" val="39828451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Questions:</a:t>
            </a:r>
          </a:p>
          <a:p>
            <a:r>
              <a:rPr lang="en-US" altLang="zh-CN" dirty="0"/>
              <a:t>1. Feature </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53</a:t>
            </a:fld>
            <a:endParaRPr lang="zh-CN" altLang="en-US"/>
          </a:p>
        </p:txBody>
      </p:sp>
    </p:spTree>
    <p:extLst>
      <p:ext uri="{BB962C8B-B14F-4D97-AF65-F5344CB8AC3E}">
        <p14:creationId xmlns:p14="http://schemas.microsoft.com/office/powerpoint/2010/main" val="40323689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54</a:t>
            </a:fld>
            <a:endParaRPr lang="zh-CN" altLang="en-US"/>
          </a:p>
        </p:txBody>
      </p:sp>
    </p:spTree>
    <p:extLst>
      <p:ext uri="{BB962C8B-B14F-4D97-AF65-F5344CB8AC3E}">
        <p14:creationId xmlns:p14="http://schemas.microsoft.com/office/powerpoint/2010/main" val="3440146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Decrease the overlap between the upstream turbine’s wake and the downstream turbine’s air</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8</a:t>
            </a:fld>
            <a:endParaRPr lang="zh-CN" altLang="en-US"/>
          </a:p>
        </p:txBody>
      </p:sp>
    </p:spTree>
    <p:extLst>
      <p:ext uri="{BB962C8B-B14F-4D97-AF65-F5344CB8AC3E}">
        <p14:creationId xmlns:p14="http://schemas.microsoft.com/office/powerpoint/2010/main" val="37829268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This slide shows how the wake evolves with increasing distance from the turbine. </a:t>
            </a:r>
          </a:p>
          <a:p>
            <a:endParaRPr lang="en-US" altLang="zh-CN" dirty="0"/>
          </a:p>
          <a:p>
            <a:r>
              <a:rPr lang="en-US" altLang="zh-CN" dirty="0"/>
              <a:t>Wake recovers by mixing with the free-ambient air. Thus, if we can facilitate this mixing, there will be a faster recovery of wake, and thus, increase the power generation of the downstream turbine.</a:t>
            </a:r>
          </a:p>
          <a:p>
            <a:endParaRPr lang="en-US" altLang="zh-CN" dirty="0"/>
          </a:p>
          <a:p>
            <a:r>
              <a:rPr lang="en-US" altLang="zh-CN" dirty="0"/>
              <a:t>So let’s delve a bit deeper into how the wake is mixed.</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9</a:t>
            </a:fld>
            <a:endParaRPr lang="zh-CN" altLang="en-US"/>
          </a:p>
        </p:txBody>
      </p:sp>
    </p:spTree>
    <p:extLst>
      <p:ext uri="{BB962C8B-B14F-4D97-AF65-F5344CB8AC3E}">
        <p14:creationId xmlns:p14="http://schemas.microsoft.com/office/powerpoint/2010/main" val="17372216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Two mechanisms:</a:t>
            </a:r>
          </a:p>
          <a:p>
            <a:pPr marL="228600" indent="-228600">
              <a:buAutoNum type="arabicPeriod"/>
            </a:pPr>
            <a:r>
              <a:rPr lang="en-US" altLang="zh-CN" dirty="0"/>
              <a:t>Tip &amp; Root Vortex breakup</a:t>
            </a:r>
          </a:p>
          <a:p>
            <a:pPr marL="228600" indent="-228600">
              <a:buAutoNum type="arabicPeriod"/>
            </a:pPr>
            <a:r>
              <a:rPr lang="en-US" altLang="zh-CN" dirty="0"/>
              <a:t>Wake Meandering</a:t>
            </a:r>
          </a:p>
          <a:p>
            <a:pPr marL="228600" indent="-228600">
              <a:buAutoNum type="arabicPeriod"/>
            </a:pPr>
            <a:endParaRPr lang="en-US" altLang="zh-CN" dirty="0"/>
          </a:p>
          <a:p>
            <a:pPr marL="0" indent="0">
              <a:buNone/>
            </a:pPr>
            <a:r>
              <a:rPr lang="en-US" altLang="zh-CN" dirty="0"/>
              <a:t>These two facilitate the mixing of wake with the ambient air. Hence, the wake mixing technique aims to facilitate those two things deliberately</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10</a:t>
            </a:fld>
            <a:endParaRPr lang="zh-CN" altLang="en-US"/>
          </a:p>
        </p:txBody>
      </p:sp>
    </p:spTree>
    <p:extLst>
      <p:ext uri="{BB962C8B-B14F-4D97-AF65-F5344CB8AC3E}">
        <p14:creationId xmlns:p14="http://schemas.microsoft.com/office/powerpoint/2010/main" val="336642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wake mixing control strategy is developed to enhance the mixing of the turbine’s wake with ambient free-stream velocity air. This enhanced mixing accelerates the energy recovery of the wake more effectively than would occur through natural wake processes and recovery mechanisms. </a:t>
            </a:r>
          </a:p>
          <a:p>
            <a:endParaRPr lang="en-US" altLang="zh-CN" dirty="0"/>
          </a:p>
          <a:p>
            <a:r>
              <a:rPr lang="en-US" altLang="zh-CN" dirty="0"/>
              <a:t>Pulse: varying thrust coefficient sinusoidal -</a:t>
            </a:r>
            <a:r>
              <a:rPr lang="en-US" altLang="zh-CN" dirty="0">
                <a:sym typeface="Wingdings" panose="05000000000000000000" pitchFamily="2" charset="2"/>
              </a:rPr>
              <a:t>---&gt; Load ----&gt; More consistent</a:t>
            </a:r>
            <a:endParaRPr lang="en-US" altLang="zh-CN" dirty="0"/>
          </a:p>
          <a:p>
            <a:r>
              <a:rPr lang="en-US" altLang="zh-CN" dirty="0"/>
              <a:t>Helix: Individual Pitch Control </a:t>
            </a:r>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11</a:t>
            </a:fld>
            <a:endParaRPr lang="zh-CN" altLang="en-US"/>
          </a:p>
        </p:txBody>
      </p:sp>
    </p:spTree>
    <p:extLst>
      <p:ext uri="{BB962C8B-B14F-4D97-AF65-F5344CB8AC3E}">
        <p14:creationId xmlns:p14="http://schemas.microsoft.com/office/powerpoint/2010/main" val="35784536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MBC transform map the signals from rotating frame to the non-rotating one. </a:t>
            </a:r>
            <a:endParaRPr lang="zh-CN" altLang="en-US" dirty="0"/>
          </a:p>
        </p:txBody>
      </p:sp>
      <p:sp>
        <p:nvSpPr>
          <p:cNvPr id="4" name="Slide Number Placeholder 3"/>
          <p:cNvSpPr>
            <a:spLocks noGrp="1"/>
          </p:cNvSpPr>
          <p:nvPr>
            <p:ph type="sldNum" sz="quarter" idx="5"/>
          </p:nvPr>
        </p:nvSpPr>
        <p:spPr/>
        <p:txBody>
          <a:bodyPr/>
          <a:lstStyle/>
          <a:p>
            <a:fld id="{9B06D497-5B7C-4614-A781-6B856D26B4C6}" type="slidenum">
              <a:rPr lang="zh-CN" altLang="en-US" smtClean="0"/>
              <a:t>12</a:t>
            </a:fld>
            <a:endParaRPr lang="zh-CN" altLang="en-US"/>
          </a:p>
        </p:txBody>
      </p:sp>
    </p:spTree>
    <p:extLst>
      <p:ext uri="{BB962C8B-B14F-4D97-AF65-F5344CB8AC3E}">
        <p14:creationId xmlns:p14="http://schemas.microsoft.com/office/powerpoint/2010/main" val="1845087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B14AC-4727-3B99-FC0F-55C3907ADBDF}"/>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74CB498E-6AFD-4FEB-5A5C-8AA69913B9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561CF7A-1F7B-CC43-3D65-5CF50AC2C0AB}"/>
              </a:ext>
            </a:extLst>
          </p:cNvPr>
          <p:cNvSpPr>
            <a:spLocks noGrp="1"/>
          </p:cNvSpPr>
          <p:nvPr>
            <p:ph type="dt" sz="half" idx="10"/>
          </p:nvPr>
        </p:nvSpPr>
        <p:spPr/>
        <p:txBody>
          <a:bodyPr/>
          <a:lstStyle/>
          <a:p>
            <a:fld id="{B5CF4E6C-FB7A-48C5-94D9-819295C6F476}" type="datetime1">
              <a:rPr lang="nl-NL" altLang="zh-CN" smtClean="0"/>
              <a:t>14-6-2024</a:t>
            </a:fld>
            <a:endParaRPr lang="zh-CN" altLang="en-US"/>
          </a:p>
        </p:txBody>
      </p:sp>
      <p:sp>
        <p:nvSpPr>
          <p:cNvPr id="5" name="Footer Placeholder 4">
            <a:extLst>
              <a:ext uri="{FF2B5EF4-FFF2-40B4-BE49-F238E27FC236}">
                <a16:creationId xmlns:a16="http://schemas.microsoft.com/office/drawing/2014/main" id="{D3001DFB-EB57-EBBB-88CC-13B0544304B9}"/>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2DC56B8E-6E1E-E075-510F-787D584C328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728392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7446C-B3DF-2512-47CD-970ADA9BCF47}"/>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973DC8C5-367E-6A30-2E3B-73746BBAB50B}"/>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93598171-4B87-585F-C1A8-E3EC3C455A64}"/>
              </a:ext>
            </a:extLst>
          </p:cNvPr>
          <p:cNvSpPr>
            <a:spLocks noGrp="1"/>
          </p:cNvSpPr>
          <p:nvPr>
            <p:ph type="dt" sz="half" idx="10"/>
          </p:nvPr>
        </p:nvSpPr>
        <p:spPr/>
        <p:txBody>
          <a:bodyPr/>
          <a:lstStyle/>
          <a:p>
            <a:fld id="{E397FB01-60D9-4AEB-B26B-84ED185057AF}" type="datetime1">
              <a:rPr lang="nl-NL" altLang="zh-CN" smtClean="0"/>
              <a:t>14-6-2024</a:t>
            </a:fld>
            <a:endParaRPr lang="zh-CN" altLang="en-US"/>
          </a:p>
        </p:txBody>
      </p:sp>
      <p:sp>
        <p:nvSpPr>
          <p:cNvPr id="5" name="Footer Placeholder 4">
            <a:extLst>
              <a:ext uri="{FF2B5EF4-FFF2-40B4-BE49-F238E27FC236}">
                <a16:creationId xmlns:a16="http://schemas.microsoft.com/office/drawing/2014/main" id="{5EBFDBE6-8CF6-3743-4B90-FE300CF77004}"/>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95336E5-F9A3-22BA-DAEE-0D41C736FF70}"/>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397613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E019D6-99C8-B98D-EB16-D58C5490C82E}"/>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87691D03-0443-CF9B-8D3D-9FD20ACB7BD1}"/>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15F2DAA-802D-CF02-DE4E-FBAE4310BD65}"/>
              </a:ext>
            </a:extLst>
          </p:cNvPr>
          <p:cNvSpPr>
            <a:spLocks noGrp="1"/>
          </p:cNvSpPr>
          <p:nvPr>
            <p:ph type="dt" sz="half" idx="10"/>
          </p:nvPr>
        </p:nvSpPr>
        <p:spPr/>
        <p:txBody>
          <a:bodyPr/>
          <a:lstStyle/>
          <a:p>
            <a:fld id="{F0FB881D-81C9-4887-B7E7-DB40E0B5FD7D}" type="datetime1">
              <a:rPr lang="nl-NL" altLang="zh-CN" smtClean="0"/>
              <a:t>14-6-2024</a:t>
            </a:fld>
            <a:endParaRPr lang="zh-CN" altLang="en-US"/>
          </a:p>
        </p:txBody>
      </p:sp>
      <p:sp>
        <p:nvSpPr>
          <p:cNvPr id="5" name="Footer Placeholder 4">
            <a:extLst>
              <a:ext uri="{FF2B5EF4-FFF2-40B4-BE49-F238E27FC236}">
                <a16:creationId xmlns:a16="http://schemas.microsoft.com/office/drawing/2014/main" id="{359DE38A-83A1-54D0-31E5-D03E2A20678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9F6F3BFC-1EE9-9F74-6264-B50F49F1583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2215383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FBE04-C636-19B5-1231-4D66B6A8838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DED708C-1EED-9299-EF57-A7E3B797542B}"/>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DBE20CC-8A9C-22DA-9949-DFC9F8D94094}"/>
              </a:ext>
            </a:extLst>
          </p:cNvPr>
          <p:cNvSpPr>
            <a:spLocks noGrp="1"/>
          </p:cNvSpPr>
          <p:nvPr>
            <p:ph type="dt" sz="half" idx="10"/>
          </p:nvPr>
        </p:nvSpPr>
        <p:spPr/>
        <p:txBody>
          <a:bodyPr/>
          <a:lstStyle/>
          <a:p>
            <a:fld id="{6316C07C-2859-4372-8A7D-C1DB87EAEB66}" type="datetime1">
              <a:rPr lang="nl-NL" altLang="zh-CN" smtClean="0"/>
              <a:t>14-6-2024</a:t>
            </a:fld>
            <a:endParaRPr lang="zh-CN" altLang="en-US"/>
          </a:p>
        </p:txBody>
      </p:sp>
      <p:sp>
        <p:nvSpPr>
          <p:cNvPr id="5" name="Footer Placeholder 4">
            <a:extLst>
              <a:ext uri="{FF2B5EF4-FFF2-40B4-BE49-F238E27FC236}">
                <a16:creationId xmlns:a16="http://schemas.microsoft.com/office/drawing/2014/main" id="{178E8B71-C34D-5F94-5CD1-66094A0D07D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6417C50A-31B9-3AB7-0DE9-2F16F597C6F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101151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3996F-6EC6-167B-EFD2-CA3755F92DC6}"/>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5F9966D1-F1FF-011C-3107-03AA72F816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B6D9DD0B-9EBB-394A-F6B1-D67B03ACC6B0}"/>
              </a:ext>
            </a:extLst>
          </p:cNvPr>
          <p:cNvSpPr>
            <a:spLocks noGrp="1"/>
          </p:cNvSpPr>
          <p:nvPr>
            <p:ph type="dt" sz="half" idx="10"/>
          </p:nvPr>
        </p:nvSpPr>
        <p:spPr/>
        <p:txBody>
          <a:bodyPr/>
          <a:lstStyle/>
          <a:p>
            <a:fld id="{59BEDEAA-34DE-4CD5-95C5-EA2A6456D253}" type="datetime1">
              <a:rPr lang="nl-NL" altLang="zh-CN" smtClean="0"/>
              <a:t>14-6-2024</a:t>
            </a:fld>
            <a:endParaRPr lang="zh-CN" altLang="en-US"/>
          </a:p>
        </p:txBody>
      </p:sp>
      <p:sp>
        <p:nvSpPr>
          <p:cNvPr id="5" name="Footer Placeholder 4">
            <a:extLst>
              <a:ext uri="{FF2B5EF4-FFF2-40B4-BE49-F238E27FC236}">
                <a16:creationId xmlns:a16="http://schemas.microsoft.com/office/drawing/2014/main" id="{DEC5B15A-6F34-A808-E941-AE9D1013156E}"/>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3F8471FE-02C3-E1D9-EE28-384E02049383}"/>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4042148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5D7B4-DD20-C05E-9C1F-E03164B8A075}"/>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90552FE-DEA6-EE7D-DE24-F88D420A554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13A0FD7D-A1F1-DDB4-2993-A89882A552F0}"/>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8EF32528-CE3E-544F-D236-38CAAE619507}"/>
              </a:ext>
            </a:extLst>
          </p:cNvPr>
          <p:cNvSpPr>
            <a:spLocks noGrp="1"/>
          </p:cNvSpPr>
          <p:nvPr>
            <p:ph type="dt" sz="half" idx="10"/>
          </p:nvPr>
        </p:nvSpPr>
        <p:spPr/>
        <p:txBody>
          <a:bodyPr/>
          <a:lstStyle/>
          <a:p>
            <a:fld id="{7C6AED15-D509-416C-8042-B70E3EB4BF89}" type="datetime1">
              <a:rPr lang="nl-NL" altLang="zh-CN" smtClean="0"/>
              <a:t>14-6-2024</a:t>
            </a:fld>
            <a:endParaRPr lang="zh-CN" altLang="en-US"/>
          </a:p>
        </p:txBody>
      </p:sp>
      <p:sp>
        <p:nvSpPr>
          <p:cNvPr id="6" name="Footer Placeholder 5">
            <a:extLst>
              <a:ext uri="{FF2B5EF4-FFF2-40B4-BE49-F238E27FC236}">
                <a16:creationId xmlns:a16="http://schemas.microsoft.com/office/drawing/2014/main" id="{3C3F1FCE-3BB9-23B7-8571-57B73BC960A2}"/>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853A421F-0038-74F7-B8A6-F7B3B5CBDC78}"/>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43413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ECA2B-3E4B-57E2-9B2A-E86C12105567}"/>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84EF31F-787D-6031-7BD6-9027804745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947A8EEE-A023-CF4F-9CC7-913B4460A581}"/>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80C8BFD5-DD45-D47F-3054-96142607C7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DF895E8E-881A-3B70-C7BE-F2C6B26DFF88}"/>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8504D958-AA8B-352C-D3F0-75ADE9ED6DFC}"/>
              </a:ext>
            </a:extLst>
          </p:cNvPr>
          <p:cNvSpPr>
            <a:spLocks noGrp="1"/>
          </p:cNvSpPr>
          <p:nvPr>
            <p:ph type="dt" sz="half" idx="10"/>
          </p:nvPr>
        </p:nvSpPr>
        <p:spPr/>
        <p:txBody>
          <a:bodyPr/>
          <a:lstStyle/>
          <a:p>
            <a:fld id="{44286CB9-98E1-4708-9BD8-2128253CC40D}" type="datetime1">
              <a:rPr lang="nl-NL" altLang="zh-CN" smtClean="0"/>
              <a:t>14-6-2024</a:t>
            </a:fld>
            <a:endParaRPr lang="zh-CN" altLang="en-US"/>
          </a:p>
        </p:txBody>
      </p:sp>
      <p:sp>
        <p:nvSpPr>
          <p:cNvPr id="8" name="Footer Placeholder 7">
            <a:extLst>
              <a:ext uri="{FF2B5EF4-FFF2-40B4-BE49-F238E27FC236}">
                <a16:creationId xmlns:a16="http://schemas.microsoft.com/office/drawing/2014/main" id="{F33C00A8-259E-8615-A23A-64DC2C5F072B}"/>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9" name="Slide Number Placeholder 8">
            <a:extLst>
              <a:ext uri="{FF2B5EF4-FFF2-40B4-BE49-F238E27FC236}">
                <a16:creationId xmlns:a16="http://schemas.microsoft.com/office/drawing/2014/main" id="{D0CE6FFF-E264-863F-21DC-281C86FB7CA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3300085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3F0FC-1327-47B0-1CF7-3C67FB5CFDBC}"/>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FEFDF8C1-E058-A4B2-DF53-D82F78587F7F}"/>
              </a:ext>
            </a:extLst>
          </p:cNvPr>
          <p:cNvSpPr>
            <a:spLocks noGrp="1"/>
          </p:cNvSpPr>
          <p:nvPr>
            <p:ph type="dt" sz="half" idx="10"/>
          </p:nvPr>
        </p:nvSpPr>
        <p:spPr/>
        <p:txBody>
          <a:bodyPr/>
          <a:lstStyle/>
          <a:p>
            <a:fld id="{0B77B072-329B-44CE-A259-4FB05643DBA2}" type="datetime1">
              <a:rPr lang="nl-NL" altLang="zh-CN" smtClean="0"/>
              <a:t>14-6-2024</a:t>
            </a:fld>
            <a:endParaRPr lang="zh-CN" altLang="en-US"/>
          </a:p>
        </p:txBody>
      </p:sp>
      <p:sp>
        <p:nvSpPr>
          <p:cNvPr id="4" name="Footer Placeholder 3">
            <a:extLst>
              <a:ext uri="{FF2B5EF4-FFF2-40B4-BE49-F238E27FC236}">
                <a16:creationId xmlns:a16="http://schemas.microsoft.com/office/drawing/2014/main" id="{C3A245C2-F64A-7328-3E15-474DE9FE647F}"/>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5" name="Slide Number Placeholder 4">
            <a:extLst>
              <a:ext uri="{FF2B5EF4-FFF2-40B4-BE49-F238E27FC236}">
                <a16:creationId xmlns:a16="http://schemas.microsoft.com/office/drawing/2014/main" id="{B16C063C-94C5-F2A8-9772-EA9CCAF55637}"/>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882694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F273B4-6FBC-D2E2-2611-EAAA84EA7088}"/>
              </a:ext>
            </a:extLst>
          </p:cNvPr>
          <p:cNvSpPr>
            <a:spLocks noGrp="1"/>
          </p:cNvSpPr>
          <p:nvPr>
            <p:ph type="dt" sz="half" idx="10"/>
          </p:nvPr>
        </p:nvSpPr>
        <p:spPr/>
        <p:txBody>
          <a:bodyPr/>
          <a:lstStyle/>
          <a:p>
            <a:fld id="{32CF44C1-C43C-46A8-B47F-6A1F0BE40772}" type="datetime1">
              <a:rPr lang="nl-NL" altLang="zh-CN" smtClean="0"/>
              <a:t>14-6-2024</a:t>
            </a:fld>
            <a:endParaRPr lang="zh-CN" altLang="en-US"/>
          </a:p>
        </p:txBody>
      </p:sp>
      <p:sp>
        <p:nvSpPr>
          <p:cNvPr id="3" name="Footer Placeholder 2">
            <a:extLst>
              <a:ext uri="{FF2B5EF4-FFF2-40B4-BE49-F238E27FC236}">
                <a16:creationId xmlns:a16="http://schemas.microsoft.com/office/drawing/2014/main" id="{B01A8349-0EB4-CDB6-2B71-6CF661E401BD}"/>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4" name="Slide Number Placeholder 3">
            <a:extLst>
              <a:ext uri="{FF2B5EF4-FFF2-40B4-BE49-F238E27FC236}">
                <a16:creationId xmlns:a16="http://schemas.microsoft.com/office/drawing/2014/main" id="{7824C320-C2E8-D4EE-13C1-32BBEA4BF396}"/>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468154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E4C90-B912-AAE3-43EB-1BAEDDD22A32}"/>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8B3831EE-B322-5B46-A201-ED7737112F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FD86296F-CCAB-B6E5-C2B8-9560DE9D7F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10933013-9242-6956-3BAD-D81C53E1E8DA}"/>
              </a:ext>
            </a:extLst>
          </p:cNvPr>
          <p:cNvSpPr>
            <a:spLocks noGrp="1"/>
          </p:cNvSpPr>
          <p:nvPr>
            <p:ph type="dt" sz="half" idx="10"/>
          </p:nvPr>
        </p:nvSpPr>
        <p:spPr/>
        <p:txBody>
          <a:bodyPr/>
          <a:lstStyle/>
          <a:p>
            <a:fld id="{30EE36B0-6F02-43BF-B4D3-399D0A603C33}" type="datetime1">
              <a:rPr lang="nl-NL" altLang="zh-CN" smtClean="0"/>
              <a:t>14-6-2024</a:t>
            </a:fld>
            <a:endParaRPr lang="zh-CN" altLang="en-US"/>
          </a:p>
        </p:txBody>
      </p:sp>
      <p:sp>
        <p:nvSpPr>
          <p:cNvPr id="6" name="Footer Placeholder 5">
            <a:extLst>
              <a:ext uri="{FF2B5EF4-FFF2-40B4-BE49-F238E27FC236}">
                <a16:creationId xmlns:a16="http://schemas.microsoft.com/office/drawing/2014/main" id="{576E3C45-F4D5-3828-BA88-427715C88598}"/>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48AF08AF-67CD-AC67-6D28-F77C9B5E20C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692755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E915-7769-19D3-480C-8C21C8FA9B69}"/>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A92B3201-5A0B-FF6B-D932-7FC0111B90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563DAD-0718-0286-8B6A-BC1D3BF2AB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4AC6F705-9886-FC9A-CE30-88014859780A}"/>
              </a:ext>
            </a:extLst>
          </p:cNvPr>
          <p:cNvSpPr>
            <a:spLocks noGrp="1"/>
          </p:cNvSpPr>
          <p:nvPr>
            <p:ph type="dt" sz="half" idx="10"/>
          </p:nvPr>
        </p:nvSpPr>
        <p:spPr/>
        <p:txBody>
          <a:bodyPr/>
          <a:lstStyle/>
          <a:p>
            <a:fld id="{EDC2021B-8A66-47C7-A052-F857AEEF5616}" type="datetime1">
              <a:rPr lang="nl-NL" altLang="zh-CN" smtClean="0"/>
              <a:t>14-6-2024</a:t>
            </a:fld>
            <a:endParaRPr lang="zh-CN" altLang="en-US"/>
          </a:p>
        </p:txBody>
      </p:sp>
      <p:sp>
        <p:nvSpPr>
          <p:cNvPr id="6" name="Footer Placeholder 5">
            <a:extLst>
              <a:ext uri="{FF2B5EF4-FFF2-40B4-BE49-F238E27FC236}">
                <a16:creationId xmlns:a16="http://schemas.microsoft.com/office/drawing/2014/main" id="{090C0B25-4C84-3234-2821-13594E806637}"/>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
        <p:nvSpPr>
          <p:cNvPr id="7" name="Slide Number Placeholder 6">
            <a:extLst>
              <a:ext uri="{FF2B5EF4-FFF2-40B4-BE49-F238E27FC236}">
                <a16:creationId xmlns:a16="http://schemas.microsoft.com/office/drawing/2014/main" id="{6085D974-876D-B442-8DAF-C4718117E394}"/>
              </a:ext>
            </a:extLst>
          </p:cNvPr>
          <p:cNvSpPr>
            <a:spLocks noGrp="1"/>
          </p:cNvSpPr>
          <p:nvPr>
            <p:ph type="sldNum" sz="quarter" idx="12"/>
          </p:nvPr>
        </p:nvSpPr>
        <p:spPr/>
        <p:txBody>
          <a:body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968430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725003-8D77-3692-FA8A-9365A5837A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FB17452B-7774-C8D4-BACB-01137A77F1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8DA1A18-DB2F-9DEE-6141-F3A5C2C36A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A41A62-66AB-488A-AEEA-C17CC19B488F}" type="datetime1">
              <a:rPr lang="nl-NL" altLang="zh-CN" smtClean="0"/>
              <a:t>14-6-2024</a:t>
            </a:fld>
            <a:endParaRPr lang="zh-CN" altLang="en-US"/>
          </a:p>
        </p:txBody>
      </p:sp>
      <p:sp>
        <p:nvSpPr>
          <p:cNvPr id="5" name="Footer Placeholder 4">
            <a:extLst>
              <a:ext uri="{FF2B5EF4-FFF2-40B4-BE49-F238E27FC236}">
                <a16:creationId xmlns:a16="http://schemas.microsoft.com/office/drawing/2014/main" id="{AEAFB28F-F2F6-5195-1F94-58714176E9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ltLang="zh-CN"/>
              <a:t>Joeri A Frederik et al. 202. The helix approach: Using dynamic individual pitch control to enhance wake mixing in wind farms.</a:t>
            </a:r>
            <a:endParaRPr lang="zh-CN" altLang="en-US"/>
          </a:p>
        </p:txBody>
      </p:sp>
      <p:sp>
        <p:nvSpPr>
          <p:cNvPr id="6" name="Slide Number Placeholder 5">
            <a:extLst>
              <a:ext uri="{FF2B5EF4-FFF2-40B4-BE49-F238E27FC236}">
                <a16:creationId xmlns:a16="http://schemas.microsoft.com/office/drawing/2014/main" id="{FF8DA74C-187D-4C1F-FE1A-951A3ECDC0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FC50E4-B149-441E-B912-A23CDA3E7583}" type="slidenum">
              <a:rPr lang="zh-CN" altLang="en-US" smtClean="0"/>
              <a:t>‹#›</a:t>
            </a:fld>
            <a:endParaRPr lang="zh-CN" altLang="en-US"/>
          </a:p>
        </p:txBody>
      </p:sp>
    </p:spTree>
    <p:extLst>
      <p:ext uri="{BB962C8B-B14F-4D97-AF65-F5344CB8AC3E}">
        <p14:creationId xmlns:p14="http://schemas.microsoft.com/office/powerpoint/2010/main" val="1985863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19.png"/><Relationship Id="rId4" Type="http://schemas.openxmlformats.org/officeDocument/2006/relationships/image" Target="../media/image18.jp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8.xml"/><Relationship Id="rId1" Type="http://schemas.openxmlformats.org/officeDocument/2006/relationships/slideLayout" Target="../slideLayouts/slideLayout6.xml"/><Relationship Id="rId5" Type="http://schemas.openxmlformats.org/officeDocument/2006/relationships/image" Target="../media/image24.png"/><Relationship Id="rId4" Type="http://schemas.openxmlformats.org/officeDocument/2006/relationships/image" Target="../media/image29.png"/></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6.xml"/><Relationship Id="rId5" Type="http://schemas.openxmlformats.org/officeDocument/2006/relationships/image" Target="../media/image31.png"/><Relationship Id="rId4" Type="http://schemas.openxmlformats.org/officeDocument/2006/relationships/image" Target="../media/image28.png"/></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3.xml"/><Relationship Id="rId1" Type="http://schemas.openxmlformats.org/officeDocument/2006/relationships/slideLayout" Target="../slideLayouts/slideLayout6.xml"/><Relationship Id="rId5" Type="http://schemas.openxmlformats.org/officeDocument/2006/relationships/image" Target="../media/image33.png"/><Relationship Id="rId4" Type="http://schemas.openxmlformats.org/officeDocument/2006/relationships/image" Target="../media/image32.png"/></Relationships>
</file>

<file path=ppt/slides/_rels/slide3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3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5.xml"/><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jpg"/></Relationships>
</file>

<file path=ppt/slides/_rels/slide4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8.xml"/><Relationship Id="rId1" Type="http://schemas.openxmlformats.org/officeDocument/2006/relationships/slideLayout" Target="../slideLayouts/slideLayout6.xml"/><Relationship Id="rId5" Type="http://schemas.openxmlformats.org/officeDocument/2006/relationships/image" Target="../media/image36.png"/><Relationship Id="rId4" Type="http://schemas.openxmlformats.org/officeDocument/2006/relationships/image" Target="../media/image35.png"/></Relationships>
</file>

<file path=ppt/slides/_rels/slide4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9.xml"/><Relationship Id="rId1" Type="http://schemas.openxmlformats.org/officeDocument/2006/relationships/slideLayout" Target="../slideLayouts/slideLayout6.xml"/><Relationship Id="rId5" Type="http://schemas.openxmlformats.org/officeDocument/2006/relationships/image" Target="../media/image37.png"/><Relationship Id="rId4" Type="http://schemas.openxmlformats.org/officeDocument/2006/relationships/image" Target="../media/image35.png"/></Relationships>
</file>

<file path=ppt/slides/_rels/slide4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4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1.xml"/><Relationship Id="rId1" Type="http://schemas.openxmlformats.org/officeDocument/2006/relationships/slideLayout" Target="../slideLayouts/slideLayout6.xml"/><Relationship Id="rId4" Type="http://schemas.openxmlformats.org/officeDocument/2006/relationships/image" Target="../media/image39.png"/></Relationships>
</file>

<file path=ppt/slides/_rels/slide4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2.xml"/><Relationship Id="rId1" Type="http://schemas.openxmlformats.org/officeDocument/2006/relationships/slideLayout" Target="../slideLayouts/slideLayout6.xml"/><Relationship Id="rId4" Type="http://schemas.openxmlformats.org/officeDocument/2006/relationships/image" Target="../media/image40.png"/></Relationships>
</file>

<file path=ppt/slides/_rels/slide4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3.xml"/><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4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4.xml"/><Relationship Id="rId1" Type="http://schemas.openxmlformats.org/officeDocument/2006/relationships/slideLayout" Target="../slideLayouts/slideLayout6.xml"/><Relationship Id="rId4" Type="http://schemas.openxmlformats.org/officeDocument/2006/relationships/image" Target="../media/image4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5.xml"/><Relationship Id="rId1" Type="http://schemas.openxmlformats.org/officeDocument/2006/relationships/slideLayout" Target="../slideLayouts/slideLayout6.xml"/><Relationship Id="rId4" Type="http://schemas.openxmlformats.org/officeDocument/2006/relationships/image" Target="../media/image43.png"/></Relationships>
</file>

<file path=ppt/slides/_rels/slide5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6.xml"/><Relationship Id="rId1" Type="http://schemas.openxmlformats.org/officeDocument/2006/relationships/slideLayout" Target="../slideLayouts/slideLayout6.xml"/><Relationship Id="rId4" Type="http://schemas.openxmlformats.org/officeDocument/2006/relationships/image" Target="../media/image44.png"/></Relationships>
</file>

<file path=ppt/slides/_rels/slide5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8.xml"/><Relationship Id="rId1" Type="http://schemas.openxmlformats.org/officeDocument/2006/relationships/slideLayout" Target="../slideLayouts/slideLayout6.xml"/><Relationship Id="rId5" Type="http://schemas.openxmlformats.org/officeDocument/2006/relationships/image" Target="../media/image45.png"/><Relationship Id="rId4" Type="http://schemas.openxmlformats.org/officeDocument/2006/relationships/image" Target="../media/image32.png"/></Relationships>
</file>

<file path=ppt/slides/_rels/slide5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lstStyle/>
          <a:p>
            <a:r>
              <a:rPr lang="en-US" altLang="zh-CN" dirty="0">
                <a:latin typeface="Times New Roman" panose="02020603050405020304" pitchFamily="18" charset="0"/>
                <a:cs typeface="Times New Roman" panose="02020603050405020304" pitchFamily="18" charset="0"/>
              </a:rPr>
              <a:t>Monthly Meeting</a:t>
            </a:r>
            <a:endParaRPr lang="zh-CN" altLang="en-US"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14/06/2024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47D4F862-811E-6DEC-5035-3EA83B65EB19}"/>
              </a:ext>
            </a:extLst>
          </p:cNvPr>
          <p:cNvSpPr>
            <a:spLocks noGrp="1"/>
          </p:cNvSpPr>
          <p:nvPr>
            <p:ph type="dt" sz="half" idx="10"/>
          </p:nvPr>
        </p:nvSpPr>
        <p:spPr/>
        <p:txBody>
          <a:bodyPr/>
          <a:lstStyle/>
          <a:p>
            <a:fld id="{D51C19AF-7F17-4680-BD49-C098808CBF39}" type="datetime1">
              <a:rPr lang="nl-NL" altLang="zh-CN" smtClean="0"/>
              <a:t>14-6-2024</a:t>
            </a:fld>
            <a:endParaRPr lang="zh-CN" altLang="en-US"/>
          </a:p>
        </p:txBody>
      </p:sp>
      <p:sp>
        <p:nvSpPr>
          <p:cNvPr id="7" name="Slide Number Placeholder 6">
            <a:extLst>
              <a:ext uri="{FF2B5EF4-FFF2-40B4-BE49-F238E27FC236}">
                <a16:creationId xmlns:a16="http://schemas.microsoft.com/office/drawing/2014/main" id="{8E70FCFC-BBEC-AD95-4D74-3A507DB4E89B}"/>
              </a:ext>
            </a:extLst>
          </p:cNvPr>
          <p:cNvSpPr>
            <a:spLocks noGrp="1"/>
          </p:cNvSpPr>
          <p:nvPr>
            <p:ph type="sldNum" sz="quarter" idx="12"/>
          </p:nvPr>
        </p:nvSpPr>
        <p:spPr/>
        <p:txBody>
          <a:bodyPr/>
          <a:lstStyle/>
          <a:p>
            <a:fld id="{45FC50E4-B149-441E-B912-A23CDA3E7583}" type="slidenum">
              <a:rPr lang="zh-CN" altLang="en-US" smtClean="0"/>
              <a:t>1</a:t>
            </a:fld>
            <a:endParaRPr lang="zh-CN" altLang="en-US"/>
          </a:p>
        </p:txBody>
      </p:sp>
    </p:spTree>
    <p:extLst>
      <p:ext uri="{BB962C8B-B14F-4D97-AF65-F5344CB8AC3E}">
        <p14:creationId xmlns:p14="http://schemas.microsoft.com/office/powerpoint/2010/main" val="104709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66BCE8A-DCFF-40D4-B715-4C84D4255C46}"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sp>
        <p:nvSpPr>
          <p:cNvPr id="10" name="Footer Placeholder 9">
            <a:extLst>
              <a:ext uri="{FF2B5EF4-FFF2-40B4-BE49-F238E27FC236}">
                <a16:creationId xmlns:a16="http://schemas.microsoft.com/office/drawing/2014/main" id="{43E398F2-97AC-DFBC-B315-F4F7C2F14BF0}"/>
              </a:ext>
            </a:extLst>
          </p:cNvPr>
          <p:cNvSpPr>
            <a:spLocks noGrp="1"/>
          </p:cNvSpPr>
          <p:nvPr>
            <p:ph type="ftr" sz="quarter" idx="11"/>
          </p:nvPr>
        </p:nvSpPr>
        <p:spPr/>
        <p:txBody>
          <a:bodyPr/>
          <a:lstStyle/>
          <a:p>
            <a:r>
              <a:rPr lang="en-US" altLang="zh-CN"/>
              <a:t>Porté-Agel, Fernando, Majid Bastankhah, and Sina Shamsoddin. 2020. 'Wind-turbine and wind-farm flows: a review.'</a:t>
            </a:r>
            <a:endParaRPr lang="zh-CN" altLang="en-US" dirty="0"/>
          </a:p>
        </p:txBody>
      </p:sp>
      <p:pic>
        <p:nvPicPr>
          <p:cNvPr id="11" name="Picture 10">
            <a:extLst>
              <a:ext uri="{FF2B5EF4-FFF2-40B4-BE49-F238E27FC236}">
                <a16:creationId xmlns:a16="http://schemas.microsoft.com/office/drawing/2014/main" id="{5FD25787-0853-AA71-23D6-DC37A61556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8052" y="1786747"/>
            <a:ext cx="9114310" cy="3284505"/>
          </a:xfrm>
          <a:prstGeom prst="rect">
            <a:avLst/>
          </a:prstGeom>
        </p:spPr>
      </p:pic>
      <p:pic>
        <p:nvPicPr>
          <p:cNvPr id="4" name="Picture 3">
            <a:extLst>
              <a:ext uri="{FF2B5EF4-FFF2-40B4-BE49-F238E27FC236}">
                <a16:creationId xmlns:a16="http://schemas.microsoft.com/office/drawing/2014/main" id="{A7DE6E2D-A230-A4FF-F5EA-1D8C5CEB1C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4369" y="1694022"/>
            <a:ext cx="9901676" cy="3469954"/>
          </a:xfrm>
          <a:prstGeom prst="rect">
            <a:avLst/>
          </a:prstGeom>
        </p:spPr>
      </p:pic>
    </p:spTree>
    <p:extLst>
      <p:ext uri="{BB962C8B-B14F-4D97-AF65-F5344CB8AC3E}">
        <p14:creationId xmlns:p14="http://schemas.microsoft.com/office/powerpoint/2010/main" val="2746236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EAF31F7-BD6D-4F28-ADDE-ECD1E14317A3}"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pic>
        <p:nvPicPr>
          <p:cNvPr id="4" name="Picture 3">
            <a:extLst>
              <a:ext uri="{FF2B5EF4-FFF2-40B4-BE49-F238E27FC236}">
                <a16:creationId xmlns:a16="http://schemas.microsoft.com/office/drawing/2014/main" id="{DAB1D2CC-8072-B249-9293-83BF9E201B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5159" y="857250"/>
            <a:ext cx="8512728" cy="5143500"/>
          </a:xfrm>
          <a:prstGeom prst="rect">
            <a:avLst/>
          </a:prstGeom>
        </p:spPr>
      </p:pic>
      <p:sp>
        <p:nvSpPr>
          <p:cNvPr id="3" name="TextBox 2">
            <a:extLst>
              <a:ext uri="{FF2B5EF4-FFF2-40B4-BE49-F238E27FC236}">
                <a16:creationId xmlns:a16="http://schemas.microsoft.com/office/drawing/2014/main" id="{954B356E-E1BE-EA78-A365-FA966952D2CF}"/>
              </a:ext>
            </a:extLst>
          </p:cNvPr>
          <p:cNvSpPr txBox="1"/>
          <p:nvPr/>
        </p:nvSpPr>
        <p:spPr>
          <a:xfrm>
            <a:off x="8789875" y="2679577"/>
            <a:ext cx="2713388"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Facilitate </a:t>
            </a:r>
            <a:r>
              <a:rPr lang="en-US" altLang="zh-CN" dirty="0">
                <a:solidFill>
                  <a:srgbClr val="00B050"/>
                </a:solidFill>
                <a:latin typeface="Times New Roman" panose="02020603050405020304" pitchFamily="18" charset="0"/>
                <a:cs typeface="Times New Roman" panose="02020603050405020304" pitchFamily="18" charset="0"/>
              </a:rPr>
              <a:t>mixing</a:t>
            </a:r>
            <a:r>
              <a:rPr lang="en-US" altLang="zh-CN" dirty="0">
                <a:latin typeface="Times New Roman" panose="02020603050405020304" pitchFamily="18" charset="0"/>
                <a:cs typeface="Times New Roman" panose="02020603050405020304" pitchFamily="18" charset="0"/>
              </a:rPr>
              <a:t> of free-ambient air and wake for </a:t>
            </a:r>
            <a:r>
              <a:rPr lang="en-US" altLang="zh-CN" dirty="0">
                <a:solidFill>
                  <a:srgbClr val="00B050"/>
                </a:solidFill>
                <a:latin typeface="Times New Roman" panose="02020603050405020304" pitchFamily="18" charset="0"/>
                <a:cs typeface="Times New Roman" panose="02020603050405020304" pitchFamily="18" charset="0"/>
              </a:rPr>
              <a:t>wake recovery</a:t>
            </a:r>
            <a:endParaRPr lang="zh-CN" altLang="en-US" dirty="0">
              <a:solidFill>
                <a:srgbClr val="00B050"/>
              </a:solidFill>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51F3CDAF-6826-1D52-CC28-BF12CB0F192C}"/>
              </a:ext>
            </a:extLst>
          </p:cNvPr>
          <p:cNvSpPr>
            <a:spLocks noGrp="1"/>
          </p:cNvSpPr>
          <p:nvPr>
            <p:ph type="ftr" sz="quarter" idx="11"/>
          </p:nvPr>
        </p:nvSpPr>
        <p:spPr/>
        <p:txBody>
          <a:bodyPr/>
          <a:lstStyle/>
          <a:p>
            <a:r>
              <a:rPr lang="en-US" altLang="zh-CN"/>
              <a:t>Johan Meyers et al. 2022. 'Wind farm flow control: prospects and challenges'</a:t>
            </a:r>
            <a:endParaRPr lang="zh-CN" altLang="en-US" dirty="0"/>
          </a:p>
        </p:txBody>
      </p:sp>
      <p:sp>
        <p:nvSpPr>
          <p:cNvPr id="9" name="Oval 8">
            <a:extLst>
              <a:ext uri="{FF2B5EF4-FFF2-40B4-BE49-F238E27FC236}">
                <a16:creationId xmlns:a16="http://schemas.microsoft.com/office/drawing/2014/main" id="{A532CDBE-7631-0B75-12BF-72F7CABC89DA}"/>
              </a:ext>
            </a:extLst>
          </p:cNvPr>
          <p:cNvSpPr/>
          <p:nvPr/>
        </p:nvSpPr>
        <p:spPr>
          <a:xfrm>
            <a:off x="5913120" y="4281543"/>
            <a:ext cx="939501" cy="882127"/>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28406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C192896-4D1D-424F-AED0-F3FD8B15DB24}"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86000" cy="369332"/>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00B050"/>
                </a:solidFill>
                <a:latin typeface="Times New Roman" panose="02020603050405020304" pitchFamily="18" charset="0"/>
                <a:cs typeface="Times New Roman" panose="02020603050405020304" pitchFamily="18" charset="0"/>
              </a:rPr>
              <a:t>Non-rotating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stretch>
            <a:fillRect/>
          </a:stretch>
        </p:blipFill>
        <p:spPr>
          <a:xfrm>
            <a:off x="417923" y="2579552"/>
            <a:ext cx="6919560" cy="2225233"/>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12" name="Footer Placeholder 11">
            <a:extLst>
              <a:ext uri="{FF2B5EF4-FFF2-40B4-BE49-F238E27FC236}">
                <a16:creationId xmlns:a16="http://schemas.microsoft.com/office/drawing/2014/main" id="{86CC9852-BB7E-F191-6D45-723A232A0553}"/>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a:p>
        </p:txBody>
      </p:sp>
    </p:spTree>
    <p:extLst>
      <p:ext uri="{BB962C8B-B14F-4D97-AF65-F5344CB8AC3E}">
        <p14:creationId xmlns:p14="http://schemas.microsoft.com/office/powerpoint/2010/main" val="2236629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079306B-474C-4243-A271-18BD9E2D7297}"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Inverse MBC Transform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87C9F4-A2BB-8F8E-94DA-C4FBD30263D2}"/>
              </a:ext>
            </a:extLst>
          </p:cNvPr>
          <p:cNvSpPr txBox="1"/>
          <p:nvPr/>
        </p:nvSpPr>
        <p:spPr>
          <a:xfrm>
            <a:off x="265509" y="909588"/>
            <a:ext cx="3809056" cy="369332"/>
          </a:xfrm>
          <a:prstGeom prst="rect">
            <a:avLst/>
          </a:prstGeom>
          <a:noFill/>
        </p:spPr>
        <p:txBody>
          <a:bodyPr wrap="none" rtlCol="0">
            <a:spAutoFit/>
          </a:bodyPr>
          <a:lstStyle/>
          <a:p>
            <a:r>
              <a:rPr lang="en-US" altLang="zh-CN" dirty="0">
                <a:solidFill>
                  <a:srgbClr val="00B050"/>
                </a:solidFill>
                <a:latin typeface="Times New Roman" panose="02020603050405020304" pitchFamily="18" charset="0"/>
                <a:cs typeface="Times New Roman" panose="02020603050405020304" pitchFamily="18" charset="0"/>
              </a:rPr>
              <a:t>Non-rotating Frame </a:t>
            </a:r>
            <a:r>
              <a:rPr lang="en-US" altLang="zh-CN" dirty="0">
                <a:latin typeface="Times New Roman" panose="02020603050405020304" pitchFamily="18" charset="0"/>
                <a:cs typeface="Times New Roman" panose="02020603050405020304" pitchFamily="18" charset="0"/>
                <a:sym typeface="Wingdings" panose="05000000000000000000" pitchFamily="2" charset="2"/>
              </a:rPr>
              <a:t></a:t>
            </a:r>
            <a:r>
              <a:rPr lang="en-US" altLang="zh-CN" dirty="0">
                <a:latin typeface="Times New Roman" panose="02020603050405020304" pitchFamily="18" charset="0"/>
                <a:cs typeface="Times New Roman" panose="02020603050405020304" pitchFamily="18" charset="0"/>
              </a:rPr>
              <a:t> </a:t>
            </a:r>
            <a:r>
              <a:rPr lang="en-US" altLang="zh-CN" dirty="0">
                <a:solidFill>
                  <a:srgbClr val="FF0000"/>
                </a:solidFill>
                <a:latin typeface="Times New Roman" panose="02020603050405020304" pitchFamily="18" charset="0"/>
                <a:cs typeface="Times New Roman" panose="02020603050405020304" pitchFamily="18" charset="0"/>
              </a:rPr>
              <a:t>Rotating Frame</a:t>
            </a:r>
            <a:endParaRPr lang="zh-CN" altLang="en-US" dirty="0">
              <a:solidFill>
                <a:srgbClr val="00B05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3D94299-3D66-CD1E-85F8-8D0CFFC560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92010" y="2579552"/>
            <a:ext cx="5571385" cy="2225233"/>
          </a:xfrm>
          <a:prstGeom prst="rect">
            <a:avLst/>
          </a:prstGeom>
        </p:spPr>
      </p:pic>
      <p:pic>
        <p:nvPicPr>
          <p:cNvPr id="11" name="Picture 10">
            <a:extLst>
              <a:ext uri="{FF2B5EF4-FFF2-40B4-BE49-F238E27FC236}">
                <a16:creationId xmlns:a16="http://schemas.microsoft.com/office/drawing/2014/main" id="{D41CE4A7-EE3D-F755-0F97-0D44941DD0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7483" y="864745"/>
            <a:ext cx="3981377" cy="4783381"/>
          </a:xfrm>
          <a:prstGeom prst="rect">
            <a:avLst/>
          </a:prstGeom>
        </p:spPr>
      </p:pic>
      <p:sp>
        <p:nvSpPr>
          <p:cNvPr id="4" name="Footer Placeholder 3">
            <a:extLst>
              <a:ext uri="{FF2B5EF4-FFF2-40B4-BE49-F238E27FC236}">
                <a16:creationId xmlns:a16="http://schemas.microsoft.com/office/drawing/2014/main" id="{D85B4169-F3C5-001B-E98D-C0F8CDF514B8}"/>
              </a:ext>
            </a:extLst>
          </p:cNvPr>
          <p:cNvSpPr>
            <a:spLocks noGrp="1"/>
          </p:cNvSpPr>
          <p:nvPr>
            <p:ph type="ftr" sz="quarter" idx="11"/>
          </p:nvPr>
        </p:nvSpPr>
        <p:spPr/>
        <p:txBody>
          <a:bodyPr/>
          <a:lstStyle/>
          <a:p>
            <a:r>
              <a:rPr lang="en-US" altLang="zh-CN"/>
              <a:t>Gunjit Bir. 2008. 'Multi-blade coordinate transformation and its application to wind turbine'</a:t>
            </a:r>
            <a:endParaRPr lang="zh-CN" altLang="en-US" dirty="0"/>
          </a:p>
        </p:txBody>
      </p:sp>
    </p:spTree>
    <p:extLst>
      <p:ext uri="{BB962C8B-B14F-4D97-AF65-F5344CB8AC3E}">
        <p14:creationId xmlns:p14="http://schemas.microsoft.com/office/powerpoint/2010/main" val="134141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F542377-C3C9-4463-9037-2706115583AB}"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Strouhal Number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D85B4169-F3C5-001B-E98D-C0F8CDF514B8}"/>
              </a:ext>
            </a:extLst>
          </p:cNvPr>
          <p:cNvSpPr>
            <a:spLocks noGrp="1"/>
          </p:cNvSpPr>
          <p:nvPr>
            <p:ph type="ftr" sz="quarter" idx="11"/>
          </p:nvPr>
        </p:nvSpPr>
        <p:spPr>
          <a:xfrm>
            <a:off x="3002383" y="6382274"/>
            <a:ext cx="6185647" cy="365125"/>
          </a:xfrm>
        </p:spPr>
        <p:txBody>
          <a:bodyPr/>
          <a:lstStyle/>
          <a:p>
            <a:r>
              <a:rPr lang="en-US" altLang="zh-CN"/>
              <a:t>Wim Munters and Johan Meyers. 2019. 'Towards practical dynamic induction control of wind farms: analysis of optimally controlled wind-farm boundary layers and sinusoidal induction control of first-row turbines.'</a:t>
            </a:r>
            <a:endParaRPr lang="zh-CN" altLang="en-US" dirty="0"/>
          </a:p>
        </p:txBody>
      </p:sp>
      <p:pic>
        <p:nvPicPr>
          <p:cNvPr id="10" name="Picture 9">
            <a:extLst>
              <a:ext uri="{FF2B5EF4-FFF2-40B4-BE49-F238E27FC236}">
                <a16:creationId xmlns:a16="http://schemas.microsoft.com/office/drawing/2014/main" id="{79D3A749-F34D-5A28-244B-A494AB77B850}"/>
              </a:ext>
            </a:extLst>
          </p:cNvPr>
          <p:cNvPicPr>
            <a:picLocks noChangeAspect="1"/>
          </p:cNvPicPr>
          <p:nvPr/>
        </p:nvPicPr>
        <p:blipFill>
          <a:blip r:embed="rId4"/>
          <a:stretch>
            <a:fillRect/>
          </a:stretch>
        </p:blipFill>
        <p:spPr>
          <a:xfrm>
            <a:off x="368282" y="1038272"/>
            <a:ext cx="6735679" cy="4068645"/>
          </a:xfrm>
          <a:prstGeom prst="rect">
            <a:avLst/>
          </a:prstGeom>
        </p:spPr>
      </p:pic>
      <p:pic>
        <p:nvPicPr>
          <p:cNvPr id="13" name="Picture 12">
            <a:extLst>
              <a:ext uri="{FF2B5EF4-FFF2-40B4-BE49-F238E27FC236}">
                <a16:creationId xmlns:a16="http://schemas.microsoft.com/office/drawing/2014/main" id="{7FD880B9-48BF-7D0D-8944-5406EC8F4747}"/>
              </a:ext>
            </a:extLst>
          </p:cNvPr>
          <p:cNvPicPr>
            <a:picLocks noChangeAspect="1"/>
          </p:cNvPicPr>
          <p:nvPr/>
        </p:nvPicPr>
        <p:blipFill>
          <a:blip r:embed="rId5"/>
          <a:stretch>
            <a:fillRect/>
          </a:stretch>
        </p:blipFill>
        <p:spPr>
          <a:xfrm>
            <a:off x="7540337" y="1038272"/>
            <a:ext cx="2339543" cy="1158340"/>
          </a:xfrm>
          <a:prstGeom prst="rect">
            <a:avLst/>
          </a:prstGeom>
        </p:spPr>
      </p:pic>
      <p:pic>
        <p:nvPicPr>
          <p:cNvPr id="15" name="Picture 14">
            <a:extLst>
              <a:ext uri="{FF2B5EF4-FFF2-40B4-BE49-F238E27FC236}">
                <a16:creationId xmlns:a16="http://schemas.microsoft.com/office/drawing/2014/main" id="{7158358E-731A-E247-774F-2D2241EC2303}"/>
              </a:ext>
            </a:extLst>
          </p:cNvPr>
          <p:cNvPicPr>
            <a:picLocks noChangeAspect="1"/>
          </p:cNvPicPr>
          <p:nvPr/>
        </p:nvPicPr>
        <p:blipFill>
          <a:blip r:embed="rId6"/>
          <a:stretch>
            <a:fillRect/>
          </a:stretch>
        </p:blipFill>
        <p:spPr>
          <a:xfrm>
            <a:off x="9418091" y="2414377"/>
            <a:ext cx="1760373" cy="1310754"/>
          </a:xfrm>
          <a:prstGeom prst="rect">
            <a:avLst/>
          </a:prstGeom>
        </p:spPr>
      </p:pic>
      <p:sp>
        <p:nvSpPr>
          <p:cNvPr id="16" name="TextBox 15">
            <a:extLst>
              <a:ext uri="{FF2B5EF4-FFF2-40B4-BE49-F238E27FC236}">
                <a16:creationId xmlns:a16="http://schemas.microsoft.com/office/drawing/2014/main" id="{4CD4C664-765D-3438-B7EE-A97107B7FA34}"/>
              </a:ext>
            </a:extLst>
          </p:cNvPr>
          <p:cNvSpPr txBox="1"/>
          <p:nvPr/>
        </p:nvSpPr>
        <p:spPr>
          <a:xfrm>
            <a:off x="7725783" y="2389987"/>
            <a:ext cx="2420786" cy="2308324"/>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Sinusoidal signals</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Frequency</a:t>
            </a: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Amplitude</a:t>
            </a:r>
            <a:endParaRPr lang="zh-CN" altLang="en-US"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91070E78-34E0-29A7-DBAD-9E2DBE25E1E1}"/>
              </a:ext>
            </a:extLst>
          </p:cNvPr>
          <p:cNvSpPr txBox="1"/>
          <p:nvPr/>
        </p:nvSpPr>
        <p:spPr>
          <a:xfrm>
            <a:off x="9567345" y="4304420"/>
            <a:ext cx="1095172"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Empirical</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1791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9CD0CD-34E4-413B-AFE7-12B896878D1A}"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Helix --- Block Diagram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120DDDF-0FA1-AF34-A949-91B2318394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1178" y="1916695"/>
            <a:ext cx="10208057" cy="3024609"/>
          </a:xfrm>
          <a:prstGeom prst="rect">
            <a:avLst/>
          </a:prstGeom>
        </p:spPr>
      </p:pic>
      <p:sp>
        <p:nvSpPr>
          <p:cNvPr id="3" name="Footer Placeholder 2">
            <a:extLst>
              <a:ext uri="{FF2B5EF4-FFF2-40B4-BE49-F238E27FC236}">
                <a16:creationId xmlns:a16="http://schemas.microsoft.com/office/drawing/2014/main" id="{E722BC8A-26BA-1223-9A41-B751206AF314}"/>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spTree>
    <p:extLst>
      <p:ext uri="{BB962C8B-B14F-4D97-AF65-F5344CB8AC3E}">
        <p14:creationId xmlns:p14="http://schemas.microsoft.com/office/powerpoint/2010/main" val="2427079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8F2378-C7C6-4A19-B6C8-4A850167F521}"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Gap of the Helix</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96EE625E-50DA-93F3-B175-6800A31E3AD9}"/>
              </a:ext>
            </a:extLst>
          </p:cNvPr>
          <p:cNvSpPr>
            <a:spLocks noGrp="1"/>
          </p:cNvSpPr>
          <p:nvPr>
            <p:ph type="ftr" sz="quarter" idx="11"/>
          </p:nvPr>
        </p:nvSpPr>
        <p:spPr/>
        <p:txBody>
          <a:bodyPr/>
          <a:lstStyle/>
          <a:p>
            <a:r>
              <a:rPr lang="en-US" altLang="zh-CN"/>
              <a:t>Joeri A Frederik et al. 2020. The helix approach: Using dynamic individual pitch control to enhance wake mixing in wind farms.</a:t>
            </a:r>
            <a:endParaRPr lang="zh-CN" altLang="en-US" dirty="0"/>
          </a:p>
        </p:txBody>
      </p:sp>
      <p:pic>
        <p:nvPicPr>
          <p:cNvPr id="5" name="Picture 4">
            <a:extLst>
              <a:ext uri="{FF2B5EF4-FFF2-40B4-BE49-F238E27FC236}">
                <a16:creationId xmlns:a16="http://schemas.microsoft.com/office/drawing/2014/main" id="{EA7A6F15-7490-0803-C83C-B6A6B754F2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280" y="857250"/>
            <a:ext cx="10208057" cy="3024609"/>
          </a:xfrm>
          <a:prstGeom prst="rect">
            <a:avLst/>
          </a:prstGeom>
        </p:spPr>
      </p:pic>
      <p:sp>
        <p:nvSpPr>
          <p:cNvPr id="9" name="TextBox 8">
            <a:extLst>
              <a:ext uri="{FF2B5EF4-FFF2-40B4-BE49-F238E27FC236}">
                <a16:creationId xmlns:a16="http://schemas.microsoft.com/office/drawing/2014/main" id="{AC4FA816-6027-9F18-B279-76BDA28B380E}"/>
              </a:ext>
            </a:extLst>
          </p:cNvPr>
          <p:cNvSpPr txBox="1"/>
          <p:nvPr/>
        </p:nvSpPr>
        <p:spPr>
          <a:xfrm>
            <a:off x="657093" y="3881859"/>
            <a:ext cx="5238097" cy="147732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Open-Loop Control:</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Strongly depends on the </a:t>
            </a:r>
            <a:r>
              <a:rPr lang="en-US" altLang="zh-CN" dirty="0">
                <a:solidFill>
                  <a:srgbClr val="FF0000"/>
                </a:solidFill>
                <a:latin typeface="Times New Roman" panose="02020603050405020304" pitchFamily="18" charset="0"/>
                <a:cs typeface="Times New Roman" panose="02020603050405020304" pitchFamily="18" charset="0"/>
              </a:rPr>
              <a:t>accuracy of the model</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Prone to </a:t>
            </a:r>
            <a:r>
              <a:rPr lang="en-US" altLang="zh-CN" dirty="0">
                <a:solidFill>
                  <a:srgbClr val="FF0000"/>
                </a:solidFill>
                <a:latin typeface="Times New Roman" panose="02020603050405020304" pitchFamily="18" charset="0"/>
                <a:cs typeface="Times New Roman" panose="02020603050405020304" pitchFamily="18" charset="0"/>
              </a:rPr>
              <a:t>disturbance</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Lack of ability in handling </a:t>
            </a:r>
            <a:r>
              <a:rPr lang="en-US" altLang="zh-CN" dirty="0">
                <a:solidFill>
                  <a:srgbClr val="FF0000"/>
                </a:solidFill>
                <a:latin typeface="Times New Roman" panose="02020603050405020304" pitchFamily="18" charset="0"/>
                <a:cs typeface="Times New Roman" panose="02020603050405020304" pitchFamily="18" charset="0"/>
              </a:rPr>
              <a:t>uncertainties</a:t>
            </a:r>
            <a:r>
              <a:rPr lang="en-US" altLang="zh-CN" dirty="0">
                <a:latin typeface="Times New Roman" panose="02020603050405020304" pitchFamily="18" charset="0"/>
                <a:cs typeface="Times New Roman" panose="02020603050405020304" pitchFamily="18" charset="0"/>
              </a:rPr>
              <a:t> or </a:t>
            </a:r>
            <a:r>
              <a:rPr lang="en-US" altLang="zh-CN" dirty="0">
                <a:solidFill>
                  <a:srgbClr val="FF0000"/>
                </a:solidFill>
                <a:latin typeface="Times New Roman" panose="02020603050405020304" pitchFamily="18" charset="0"/>
                <a:cs typeface="Times New Roman" panose="02020603050405020304" pitchFamily="18" charset="0"/>
              </a:rPr>
              <a:t>model errors </a:t>
            </a:r>
            <a:endParaRPr lang="zh-CN" alt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638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1476817"/>
            <a:ext cx="11502420" cy="38614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a:t>
            </a:r>
            <a:r>
              <a:rPr lang="en-GB" sz="2800" dirty="0">
                <a:solidFill>
                  <a:srgbClr val="00B050"/>
                </a:solidFill>
                <a:latin typeface="Times New Roman" panose="02020603050405020304" pitchFamily="18" charset="0"/>
                <a:cs typeface="Times New Roman" panose="02020603050405020304" pitchFamily="18" charset="0"/>
              </a:rPr>
              <a:t>closed-loop control </a:t>
            </a:r>
            <a:r>
              <a:rPr lang="en-GB" sz="2800" dirty="0">
                <a:latin typeface="Times New Roman" panose="02020603050405020304" pitchFamily="18" charset="0"/>
                <a:cs typeface="Times New Roman" panose="02020603050405020304" pitchFamily="18" charset="0"/>
              </a:rPr>
              <a:t>the </a:t>
            </a:r>
            <a:r>
              <a:rPr lang="en-GB" sz="2800" dirty="0">
                <a:solidFill>
                  <a:srgbClr val="FFC000"/>
                </a:solidFill>
                <a:latin typeface="Times New Roman" panose="02020603050405020304" pitchFamily="18" charset="0"/>
                <a:cs typeface="Times New Roman" panose="02020603050405020304" pitchFamily="18" charset="0"/>
              </a:rPr>
              <a:t>helix approach</a:t>
            </a:r>
            <a:r>
              <a:rPr lang="en-GB" sz="2800" dirty="0">
                <a:latin typeface="Times New Roman" panose="02020603050405020304" pitchFamily="18" charset="0"/>
                <a:cs typeface="Times New Roman" panose="02020603050405020304" pitchFamily="18" charset="0"/>
              </a:rPr>
              <a:t>?</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Handle model error, uncertainties </a:t>
            </a:r>
          </a:p>
          <a:p>
            <a:pPr lvl="2">
              <a:lnSpc>
                <a:spcPct val="150000"/>
              </a:lnSpc>
            </a:pPr>
            <a:r>
              <a:rPr lang="en-GB" sz="2800" dirty="0">
                <a:latin typeface="Times New Roman" panose="02020603050405020304" pitchFamily="18" charset="0"/>
                <a:cs typeface="Times New Roman" panose="02020603050405020304" pitchFamily="18" charset="0"/>
              </a:rPr>
              <a:t>Real-time Control </a:t>
            </a:r>
          </a:p>
        </p:txBody>
      </p:sp>
    </p:spTree>
    <p:extLst>
      <p:ext uri="{BB962C8B-B14F-4D97-AF65-F5344CB8AC3E}">
        <p14:creationId xmlns:p14="http://schemas.microsoft.com/office/powerpoint/2010/main" val="1604247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C575932-0AB9-4CDB-A921-5B28E3DF69D7}"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Feedback --- LiDAR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09F24DD-5F0A-B45D-5D25-750F6914A4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3987" y="1565274"/>
            <a:ext cx="5067908" cy="3376613"/>
          </a:xfrm>
          <a:prstGeom prst="rect">
            <a:avLst/>
          </a:prstGeom>
        </p:spPr>
      </p:pic>
      <p:pic>
        <p:nvPicPr>
          <p:cNvPr id="11" name="Picture 10">
            <a:extLst>
              <a:ext uri="{FF2B5EF4-FFF2-40B4-BE49-F238E27FC236}">
                <a16:creationId xmlns:a16="http://schemas.microsoft.com/office/drawing/2014/main" id="{BFB6004A-8D82-7D2D-3D4D-20929039DC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35526" y="1565274"/>
            <a:ext cx="5067908" cy="3409773"/>
          </a:xfrm>
          <a:prstGeom prst="rect">
            <a:avLst/>
          </a:prstGeom>
        </p:spPr>
      </p:pic>
      <p:sp>
        <p:nvSpPr>
          <p:cNvPr id="12" name="Oval 11">
            <a:extLst>
              <a:ext uri="{FF2B5EF4-FFF2-40B4-BE49-F238E27FC236}">
                <a16:creationId xmlns:a16="http://schemas.microsoft.com/office/drawing/2014/main" id="{5C600AB6-2BE7-50CD-ADFA-453EC83EE5D2}"/>
              </a:ext>
            </a:extLst>
          </p:cNvPr>
          <p:cNvSpPr/>
          <p:nvPr/>
        </p:nvSpPr>
        <p:spPr>
          <a:xfrm>
            <a:off x="7911548" y="2176670"/>
            <a:ext cx="974035" cy="715617"/>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Footer Placeholder 2">
            <a:extLst>
              <a:ext uri="{FF2B5EF4-FFF2-40B4-BE49-F238E27FC236}">
                <a16:creationId xmlns:a16="http://schemas.microsoft.com/office/drawing/2014/main" id="{C1C4AAF9-775F-9460-5A05-B5D018FDCF66}"/>
              </a:ext>
            </a:extLst>
          </p:cNvPr>
          <p:cNvSpPr>
            <a:spLocks noGrp="1"/>
          </p:cNvSpPr>
          <p:nvPr>
            <p:ph type="ftr" sz="quarter" idx="11"/>
          </p:nvPr>
        </p:nvSpPr>
        <p:spPr/>
        <p:txBody>
          <a:bodyPr/>
          <a:lstStyle/>
          <a:p>
            <a:r>
              <a:rPr lang="en-US" altLang="zh-CN"/>
              <a:t>Image source: NREL</a:t>
            </a:r>
            <a:endParaRPr lang="zh-CN" altLang="en-US" dirty="0"/>
          </a:p>
        </p:txBody>
      </p:sp>
    </p:spTree>
    <p:extLst>
      <p:ext uri="{BB962C8B-B14F-4D97-AF65-F5344CB8AC3E}">
        <p14:creationId xmlns:p14="http://schemas.microsoft.com/office/powerpoint/2010/main" val="250989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0FD1-B5EF-4AA5-89F8-BD46AA738B0A}"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19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CL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384251E-4BCD-3D28-5ACA-B2B7B01FDA90}"/>
              </a:ext>
            </a:extLst>
          </p:cNvPr>
          <p:cNvPicPr>
            <a:picLocks noChangeAspect="1"/>
          </p:cNvPicPr>
          <p:nvPr/>
        </p:nvPicPr>
        <p:blipFill>
          <a:blip r:embed="rId4"/>
          <a:stretch>
            <a:fillRect/>
          </a:stretch>
        </p:blipFill>
        <p:spPr>
          <a:xfrm>
            <a:off x="265509" y="857250"/>
            <a:ext cx="5883150" cy="4953429"/>
          </a:xfrm>
          <a:prstGeom prst="rect">
            <a:avLst/>
          </a:prstGeom>
        </p:spPr>
      </p:pic>
      <p:sp>
        <p:nvSpPr>
          <p:cNvPr id="3" name="Footer Placeholder 2">
            <a:extLst>
              <a:ext uri="{FF2B5EF4-FFF2-40B4-BE49-F238E27FC236}">
                <a16:creationId xmlns:a16="http://schemas.microsoft.com/office/drawing/2014/main" id="{A9846298-6261-F3DB-DBA0-8D78019D3675}"/>
              </a:ext>
            </a:extLst>
          </p:cNvPr>
          <p:cNvSpPr>
            <a:spLocks noGrp="1"/>
          </p:cNvSpPr>
          <p:nvPr>
            <p:ph type="ftr" sz="quarter" idx="11"/>
          </p:nvPr>
        </p:nvSpPr>
        <p:spPr/>
        <p:txBody>
          <a:bodyPr/>
          <a:lstStyle/>
          <a:p>
            <a:r>
              <a:rPr lang="en-US" altLang="zh-CN"/>
              <a:t>Figure from Google Scholar</a:t>
            </a:r>
            <a:endParaRPr lang="zh-CN" altLang="en-US" dirty="0"/>
          </a:p>
        </p:txBody>
      </p:sp>
    </p:spTree>
    <p:extLst>
      <p:ext uri="{BB962C8B-B14F-4D97-AF65-F5344CB8AC3E}">
        <p14:creationId xmlns:p14="http://schemas.microsoft.com/office/powerpoint/2010/main" val="2466157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D5C8C-E1F3-48F1-A23B-5D415F0A13F5}"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Agenda</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Midterm Colloquium Presentation </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LiDAR look-into</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To-do </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MOMI &amp; Summer update</a:t>
            </a:r>
          </a:p>
        </p:txBody>
      </p:sp>
    </p:spTree>
    <p:extLst>
      <p:ext uri="{BB962C8B-B14F-4D97-AF65-F5344CB8AC3E}">
        <p14:creationId xmlns:p14="http://schemas.microsoft.com/office/powerpoint/2010/main" val="2586096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use the </a:t>
            </a:r>
            <a:r>
              <a:rPr lang="en-GB" sz="2800" dirty="0">
                <a:solidFill>
                  <a:srgbClr val="00B0F0"/>
                </a:solidFill>
                <a:latin typeface="Times New Roman" panose="02020603050405020304" pitchFamily="18" charset="0"/>
                <a:cs typeface="Times New Roman" panose="02020603050405020304" pitchFamily="18" charset="0"/>
              </a:rPr>
              <a:t>LiDAR</a:t>
            </a:r>
            <a:r>
              <a:rPr lang="en-GB" sz="2800" dirty="0">
                <a:latin typeface="Times New Roman" panose="02020603050405020304" pitchFamily="18" charset="0"/>
                <a:cs typeface="Times New Roman" panose="02020603050405020304" pitchFamily="18" charset="0"/>
              </a:rPr>
              <a:t> to construct a </a:t>
            </a:r>
            <a:r>
              <a:rPr lang="en-GB" sz="2800" dirty="0">
                <a:solidFill>
                  <a:srgbClr val="00B050"/>
                </a:solidFill>
                <a:latin typeface="Times New Roman" panose="02020603050405020304" pitchFamily="18" charset="0"/>
                <a:cs typeface="Times New Roman" panose="02020603050405020304" pitchFamily="18" charset="0"/>
              </a:rPr>
              <a:t>closed-loop control </a:t>
            </a:r>
            <a:r>
              <a:rPr lang="en-GB" sz="2800" dirty="0">
                <a:latin typeface="Times New Roman" panose="02020603050405020304" pitchFamily="18" charset="0"/>
                <a:cs typeface="Times New Roman" panose="02020603050405020304" pitchFamily="18" charset="0"/>
              </a:rPr>
              <a:t>framework for the </a:t>
            </a:r>
            <a:r>
              <a:rPr lang="en-GB" sz="2800" dirty="0">
                <a:solidFill>
                  <a:srgbClr val="FFC000"/>
                </a:solidFill>
                <a:latin typeface="Times New Roman" panose="02020603050405020304" pitchFamily="18" charset="0"/>
                <a:cs typeface="Times New Roman" panose="02020603050405020304" pitchFamily="18" charset="0"/>
              </a:rPr>
              <a:t>helix approach</a:t>
            </a:r>
            <a:r>
              <a:rPr lang="en-GB" sz="2800" dirty="0">
                <a:latin typeface="Times New Roman" panose="02020603050405020304" pitchFamily="18" charset="0"/>
                <a:cs typeface="Times New Roman" panose="02020603050405020304" pitchFamily="18" charset="0"/>
              </a:rPr>
              <a:t>?</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What LiDAR configuration?</a:t>
            </a:r>
          </a:p>
          <a:p>
            <a:pPr lvl="2">
              <a:lnSpc>
                <a:spcPct val="150000"/>
              </a:lnSpc>
            </a:pPr>
            <a:r>
              <a:rPr lang="en-GB" altLang="zh-CN" sz="2800" dirty="0">
                <a:latin typeface="Times New Roman" panose="02020603050405020304" pitchFamily="18" charset="0"/>
                <a:cs typeface="Times New Roman" panose="02020603050405020304" pitchFamily="18" charset="0"/>
              </a:rPr>
              <a:t>Why Helix approach?</a:t>
            </a: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How to closed-loop control the helix?</a:t>
            </a:r>
          </a:p>
          <a:p>
            <a:pPr lvl="3">
              <a:lnSpc>
                <a:spcPct val="150000"/>
              </a:lnSpc>
            </a:pPr>
            <a:r>
              <a:rPr lang="en-GB" sz="2600" dirty="0">
                <a:latin typeface="Times New Roman" panose="02020603050405020304" pitchFamily="18" charset="0"/>
                <a:cs typeface="Times New Roman" panose="02020603050405020304" pitchFamily="18" charset="0"/>
              </a:rPr>
              <a:t>What do you want to control?</a:t>
            </a:r>
          </a:p>
        </p:txBody>
      </p:sp>
    </p:spTree>
    <p:extLst>
      <p:ext uri="{BB962C8B-B14F-4D97-AF65-F5344CB8AC3E}">
        <p14:creationId xmlns:p14="http://schemas.microsoft.com/office/powerpoint/2010/main" val="2570181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97F7AC-80F5-4A7A-AC5D-672BDA63499E}"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21</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948E6F3-7426-3F8F-F43B-3C05C8CEE9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509" y="397409"/>
            <a:ext cx="11790777" cy="5425495"/>
          </a:xfrm>
          <a:prstGeom prst="rect">
            <a:avLst/>
          </a:prstGeom>
        </p:spPr>
      </p:pic>
      <p:sp>
        <p:nvSpPr>
          <p:cNvPr id="3" name="Footer Placeholder 2">
            <a:extLst>
              <a:ext uri="{FF2B5EF4-FFF2-40B4-BE49-F238E27FC236}">
                <a16:creationId xmlns:a16="http://schemas.microsoft.com/office/drawing/2014/main" id="{F6094D36-7E47-5BB2-5235-41F6F5ACDBF9}"/>
              </a:ext>
            </a:extLst>
          </p:cNvPr>
          <p:cNvSpPr>
            <a:spLocks noGrp="1"/>
          </p:cNvSpPr>
          <p:nvPr>
            <p:ph type="ftr" sz="quarter" idx="11"/>
          </p:nvPr>
        </p:nvSpPr>
        <p:spPr/>
        <p:txBody>
          <a:bodyPr/>
          <a:lstStyle/>
          <a:p>
            <a:r>
              <a:rPr lang="en-US" altLang="zh-CN"/>
              <a:t>Marion Coquelet, 2024, 'Measuring the helix wake onshore and offshore field test.'</a:t>
            </a:r>
            <a:endParaRPr lang="zh-CN" altLang="en-US" dirty="0"/>
          </a:p>
        </p:txBody>
      </p:sp>
    </p:spTree>
    <p:extLst>
      <p:ext uri="{BB962C8B-B14F-4D97-AF65-F5344CB8AC3E}">
        <p14:creationId xmlns:p14="http://schemas.microsoft.com/office/powerpoint/2010/main" val="2822952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12CE2-D7AD-C4E8-B9A4-7120546CB958}"/>
              </a:ext>
            </a:extLst>
          </p:cNvPr>
          <p:cNvSpPr>
            <a:spLocks noGrp="1"/>
          </p:cNvSpPr>
          <p:nvPr>
            <p:ph type="title"/>
          </p:nvPr>
        </p:nvSpPr>
        <p:spPr/>
        <p:txBody>
          <a:bodyPr/>
          <a:lstStyle/>
          <a:p>
            <a:endParaRPr lang="zh-CN" altLang="en-US"/>
          </a:p>
        </p:txBody>
      </p:sp>
      <p:pic>
        <p:nvPicPr>
          <p:cNvPr id="4" name="Picture 3">
            <a:extLst>
              <a:ext uri="{FF2B5EF4-FFF2-40B4-BE49-F238E27FC236}">
                <a16:creationId xmlns:a16="http://schemas.microsoft.com/office/drawing/2014/main" id="{F4C281D0-0B20-3B04-59C0-4BCE8F60D1EF}"/>
              </a:ext>
            </a:extLst>
          </p:cNvPr>
          <p:cNvPicPr>
            <a:picLocks noChangeAspect="1"/>
          </p:cNvPicPr>
          <p:nvPr/>
        </p:nvPicPr>
        <p:blipFill>
          <a:blip r:embed="rId2"/>
          <a:stretch>
            <a:fillRect/>
          </a:stretch>
        </p:blipFill>
        <p:spPr>
          <a:xfrm>
            <a:off x="0" y="37963"/>
            <a:ext cx="12192000" cy="6782073"/>
          </a:xfrm>
          <a:prstGeom prst="rect">
            <a:avLst/>
          </a:prstGeom>
        </p:spPr>
      </p:pic>
      <p:sp>
        <p:nvSpPr>
          <p:cNvPr id="3" name="Date Placeholder 2">
            <a:extLst>
              <a:ext uri="{FF2B5EF4-FFF2-40B4-BE49-F238E27FC236}">
                <a16:creationId xmlns:a16="http://schemas.microsoft.com/office/drawing/2014/main" id="{C932A250-FB62-B5E3-99D2-AB9189B392E6}"/>
              </a:ext>
            </a:extLst>
          </p:cNvPr>
          <p:cNvSpPr>
            <a:spLocks noGrp="1"/>
          </p:cNvSpPr>
          <p:nvPr>
            <p:ph type="dt" sz="half" idx="10"/>
          </p:nvPr>
        </p:nvSpPr>
        <p:spPr/>
        <p:txBody>
          <a:bodyPr/>
          <a:lstStyle/>
          <a:p>
            <a:fld id="{E44D5BBC-2C64-4F6A-BB31-9BF1D67CCC18}" type="datetime1">
              <a:rPr lang="nl-NL" altLang="zh-CN" smtClean="0"/>
              <a:t>14-6-2024</a:t>
            </a:fld>
            <a:endParaRPr lang="zh-CN" altLang="en-US"/>
          </a:p>
        </p:txBody>
      </p:sp>
      <p:sp>
        <p:nvSpPr>
          <p:cNvPr id="6" name="Slide Number Placeholder 5">
            <a:extLst>
              <a:ext uri="{FF2B5EF4-FFF2-40B4-BE49-F238E27FC236}">
                <a16:creationId xmlns:a16="http://schemas.microsoft.com/office/drawing/2014/main" id="{F0D375F7-B925-5E01-F7AF-4E8B69817AF0}"/>
              </a:ext>
            </a:extLst>
          </p:cNvPr>
          <p:cNvSpPr>
            <a:spLocks noGrp="1"/>
          </p:cNvSpPr>
          <p:nvPr>
            <p:ph type="sldNum" sz="quarter" idx="12"/>
          </p:nvPr>
        </p:nvSpPr>
        <p:spPr/>
        <p:txBody>
          <a:bodyPr/>
          <a:lstStyle/>
          <a:p>
            <a:fld id="{45FC50E4-B149-441E-B912-A23CDA3E7583}" type="slidenum">
              <a:rPr lang="zh-CN" altLang="en-US" smtClean="0"/>
              <a:t>22</a:t>
            </a:fld>
            <a:endParaRPr lang="zh-CN" altLang="en-US"/>
          </a:p>
        </p:txBody>
      </p:sp>
    </p:spTree>
    <p:extLst>
      <p:ext uri="{BB962C8B-B14F-4D97-AF65-F5344CB8AC3E}">
        <p14:creationId xmlns:p14="http://schemas.microsoft.com/office/powerpoint/2010/main" val="40187075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99BBF9-0E60-4C66-AA8E-CA749A573DC1}"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23</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31D5057-E6C1-EECF-F92C-8C49B17D7C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480" y="228435"/>
            <a:ext cx="11035282" cy="5711526"/>
          </a:xfrm>
          <a:prstGeom prst="rect">
            <a:avLst/>
          </a:prstGeom>
        </p:spPr>
      </p:pic>
      <p:sp>
        <p:nvSpPr>
          <p:cNvPr id="3" name="Footer Placeholder 2">
            <a:extLst>
              <a:ext uri="{FF2B5EF4-FFF2-40B4-BE49-F238E27FC236}">
                <a16:creationId xmlns:a16="http://schemas.microsoft.com/office/drawing/2014/main" id="{C340CDCC-B816-A61E-7472-2ECA01437941}"/>
              </a:ext>
            </a:extLst>
          </p:cNvPr>
          <p:cNvSpPr>
            <a:spLocks noGrp="1"/>
          </p:cNvSpPr>
          <p:nvPr>
            <p:ph type="ftr" sz="quarter" idx="11"/>
          </p:nvPr>
        </p:nvSpPr>
        <p:spPr/>
        <p:txBody>
          <a:bodyPr/>
          <a:lstStyle/>
          <a:p>
            <a:r>
              <a:rPr lang="en-US" altLang="zh-CN"/>
              <a:t>Marion Coquelet, 2024, 'Measuring the helix wake onshore and offshore field test.'</a:t>
            </a:r>
            <a:endParaRPr lang="zh-CN" altLang="en-US"/>
          </a:p>
        </p:txBody>
      </p:sp>
    </p:spTree>
    <p:extLst>
      <p:ext uri="{BB962C8B-B14F-4D97-AF65-F5344CB8AC3E}">
        <p14:creationId xmlns:p14="http://schemas.microsoft.com/office/powerpoint/2010/main" val="1959248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407F93-F3C8-4935-BC1A-0373D72F5100}"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Choosing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6"/>
            <a:ext cx="11502420" cy="3430652"/>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Trade off between practicality and quality --- Modified ZX-TM LiDAR</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Continuous Wave LiDAR</a:t>
            </a:r>
          </a:p>
          <a:p>
            <a:pPr lvl="2">
              <a:lnSpc>
                <a:spcPct val="150000"/>
              </a:lnSpc>
            </a:pPr>
            <a:r>
              <a:rPr lang="en-GB" sz="2800" dirty="0">
                <a:solidFill>
                  <a:schemeClr val="accent1"/>
                </a:solidFill>
                <a:latin typeface="Times New Roman" panose="02020603050405020304" pitchFamily="18" charset="0"/>
                <a:cs typeface="Times New Roman" panose="02020603050405020304" pitchFamily="18" charset="0"/>
              </a:rPr>
              <a:t>10 – 720 m (3D IEA15MW)</a:t>
            </a:r>
          </a:p>
          <a:p>
            <a:pPr lvl="2">
              <a:lnSpc>
                <a:spcPct val="150000"/>
              </a:lnSpc>
            </a:pPr>
            <a:r>
              <a:rPr lang="en-GB" sz="2800" dirty="0">
                <a:latin typeface="Times New Roman" panose="02020603050405020304" pitchFamily="18" charset="0"/>
                <a:cs typeface="Times New Roman" panose="02020603050405020304" pitchFamily="18" charset="0"/>
              </a:rPr>
              <a:t>Ring Measurement</a:t>
            </a:r>
          </a:p>
          <a:p>
            <a:pPr lvl="2">
              <a:lnSpc>
                <a:spcPct val="150000"/>
              </a:lnSpc>
            </a:pPr>
            <a:r>
              <a:rPr lang="en-GB" sz="2800" dirty="0">
                <a:solidFill>
                  <a:schemeClr val="accent1"/>
                </a:solidFill>
                <a:latin typeface="Times New Roman" panose="02020603050405020304" pitchFamily="18" charset="0"/>
                <a:cs typeface="Times New Roman" panose="02020603050405020304" pitchFamily="18" charset="0"/>
              </a:rPr>
              <a:t>Half-cone angle: -</a:t>
            </a:r>
          </a:p>
          <a:p>
            <a:pPr lvl="2">
              <a:lnSpc>
                <a:spcPct val="150000"/>
              </a:lnSpc>
            </a:pPr>
            <a:endParaRPr lang="en-GB"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0291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3861491"/>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use the LiDAR to construct a closed-loop control framework for the helix approach?</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solidFill>
                  <a:srgbClr val="00B050"/>
                </a:solidFill>
                <a:latin typeface="Times New Roman" panose="02020603050405020304" pitchFamily="18" charset="0"/>
                <a:cs typeface="Times New Roman" panose="02020603050405020304" pitchFamily="18" charset="0"/>
              </a:rPr>
              <a:t>What LiDAR configuration?</a:t>
            </a:r>
          </a:p>
          <a:p>
            <a:pPr lvl="2">
              <a:lnSpc>
                <a:spcPct val="150000"/>
              </a:lnSpc>
            </a:pPr>
            <a:r>
              <a:rPr lang="en-GB" altLang="zh-CN" sz="2800" dirty="0">
                <a:latin typeface="Times New Roman" panose="02020603050405020304" pitchFamily="18" charset="0"/>
                <a:cs typeface="Times New Roman" panose="02020603050405020304" pitchFamily="18" charset="0"/>
              </a:rPr>
              <a:t>Why Helix approach?</a:t>
            </a: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How to closed-loop control the helix?</a:t>
            </a:r>
          </a:p>
          <a:p>
            <a:pPr lvl="3">
              <a:lnSpc>
                <a:spcPct val="150000"/>
              </a:lnSpc>
            </a:pPr>
            <a:r>
              <a:rPr lang="en-GB" sz="2600" dirty="0">
                <a:latin typeface="Times New Roman" panose="02020603050405020304" pitchFamily="18" charset="0"/>
                <a:cs typeface="Times New Roman" panose="02020603050405020304" pitchFamily="18" charset="0"/>
              </a:rPr>
              <a:t>What do you want to control?</a:t>
            </a:r>
          </a:p>
        </p:txBody>
      </p:sp>
    </p:spTree>
    <p:extLst>
      <p:ext uri="{BB962C8B-B14F-4D97-AF65-F5344CB8AC3E}">
        <p14:creationId xmlns:p14="http://schemas.microsoft.com/office/powerpoint/2010/main" val="334305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5800215-3767-4E97-AB0D-5FDCCE46E921}"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CL Yaw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78376F5-2479-3C9F-EB38-20C605D00B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7710" y="938112"/>
            <a:ext cx="8354994" cy="4354614"/>
          </a:xfrm>
          <a:prstGeom prst="rect">
            <a:avLst/>
          </a:prstGeom>
        </p:spPr>
      </p:pic>
      <p:sp>
        <p:nvSpPr>
          <p:cNvPr id="11" name="Oval 10">
            <a:extLst>
              <a:ext uri="{FF2B5EF4-FFF2-40B4-BE49-F238E27FC236}">
                <a16:creationId xmlns:a16="http://schemas.microsoft.com/office/drawing/2014/main" id="{5FAD1673-42B5-1622-C63A-FE6C5F51AB21}"/>
              </a:ext>
            </a:extLst>
          </p:cNvPr>
          <p:cNvSpPr/>
          <p:nvPr/>
        </p:nvSpPr>
        <p:spPr>
          <a:xfrm>
            <a:off x="1957681" y="2886145"/>
            <a:ext cx="3565628" cy="2760593"/>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Footer Placeholder 2">
            <a:extLst>
              <a:ext uri="{FF2B5EF4-FFF2-40B4-BE49-F238E27FC236}">
                <a16:creationId xmlns:a16="http://schemas.microsoft.com/office/drawing/2014/main" id="{BBB4D2E5-A94A-EC6C-BB15-E754488A4B46}"/>
              </a:ext>
            </a:extLst>
          </p:cNvPr>
          <p:cNvSpPr>
            <a:spLocks noGrp="1"/>
          </p:cNvSpPr>
          <p:nvPr>
            <p:ph type="ftr" sz="quarter" idx="11"/>
          </p:nvPr>
        </p:nvSpPr>
        <p:spPr/>
        <p:txBody>
          <a:bodyPr/>
          <a:lstStyle/>
          <a:p>
            <a:r>
              <a:rPr lang="en-US" altLang="zh-CN"/>
              <a:t>Raach, Steffen, David Schlipf, and Po Wen Cheng. 2017 .'Lidar-based wake tracking for closed-loop wind farm control.'</a:t>
            </a:r>
            <a:endParaRPr lang="zh-CN" altLang="en-US"/>
          </a:p>
        </p:txBody>
      </p:sp>
    </p:spTree>
    <p:extLst>
      <p:ext uri="{BB962C8B-B14F-4D97-AF65-F5344CB8AC3E}">
        <p14:creationId xmlns:p14="http://schemas.microsoft.com/office/powerpoint/2010/main" val="4140621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2B4AF6A-E292-4EB6-9964-7132404CDA83}"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CL Yaw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3200" y="1565274"/>
            <a:ext cx="6361896" cy="3409016"/>
          </a:xfrm>
          <a:prstGeom prst="rect">
            <a:avLst/>
          </a:prstGeom>
        </p:spPr>
      </p:pic>
      <p:sp>
        <p:nvSpPr>
          <p:cNvPr id="3" name="Footer Placeholder 2">
            <a:extLst>
              <a:ext uri="{FF2B5EF4-FFF2-40B4-BE49-F238E27FC236}">
                <a16:creationId xmlns:a16="http://schemas.microsoft.com/office/drawing/2014/main" id="{D751CFCC-6BAA-4486-CBFD-B1A41C75A5EE}"/>
              </a:ext>
            </a:extLst>
          </p:cNvPr>
          <p:cNvSpPr>
            <a:spLocks noGrp="1"/>
          </p:cNvSpPr>
          <p:nvPr>
            <p:ph type="ftr" sz="quarter" idx="11"/>
          </p:nvPr>
        </p:nvSpPr>
        <p:spPr/>
        <p:txBody>
          <a:bodyPr/>
          <a:lstStyle/>
          <a:p>
            <a:r>
              <a:rPr lang="en-US" altLang="zh-CN"/>
              <a:t>Raach, Steffen, David Schlipf, and Po Wen Cheng. 2017 .'Lidar-based wake tracking for closed-loop wind farm control.'</a:t>
            </a:r>
            <a:endParaRPr lang="zh-CN" altLang="en-US"/>
          </a:p>
        </p:txBody>
      </p:sp>
      <p:pic>
        <p:nvPicPr>
          <p:cNvPr id="9" name="Picture 8">
            <a:extLst>
              <a:ext uri="{FF2B5EF4-FFF2-40B4-BE49-F238E27FC236}">
                <a16:creationId xmlns:a16="http://schemas.microsoft.com/office/drawing/2014/main" id="{E70EB0DB-6CD9-5F17-56B4-5DEA33B7499E}"/>
              </a:ext>
            </a:extLst>
          </p:cNvPr>
          <p:cNvPicPr>
            <a:picLocks noChangeAspect="1"/>
          </p:cNvPicPr>
          <p:nvPr/>
        </p:nvPicPr>
        <p:blipFill>
          <a:blip r:embed="rId5"/>
          <a:stretch>
            <a:fillRect/>
          </a:stretch>
        </p:blipFill>
        <p:spPr>
          <a:xfrm>
            <a:off x="7206393" y="2194453"/>
            <a:ext cx="4381880" cy="1234547"/>
          </a:xfrm>
          <a:prstGeom prst="rect">
            <a:avLst/>
          </a:prstGeom>
        </p:spPr>
      </p:pic>
      <p:pic>
        <p:nvPicPr>
          <p:cNvPr id="11" name="Picture 10">
            <a:extLst>
              <a:ext uri="{FF2B5EF4-FFF2-40B4-BE49-F238E27FC236}">
                <a16:creationId xmlns:a16="http://schemas.microsoft.com/office/drawing/2014/main" id="{38FB008B-9752-F7D2-6E4B-2B2C7FE0F8FE}"/>
              </a:ext>
            </a:extLst>
          </p:cNvPr>
          <p:cNvPicPr>
            <a:picLocks noChangeAspect="1"/>
          </p:cNvPicPr>
          <p:nvPr/>
        </p:nvPicPr>
        <p:blipFill>
          <a:blip r:embed="rId6"/>
          <a:stretch>
            <a:fillRect/>
          </a:stretch>
        </p:blipFill>
        <p:spPr>
          <a:xfrm>
            <a:off x="7206393" y="3623892"/>
            <a:ext cx="2106167" cy="646894"/>
          </a:xfrm>
          <a:prstGeom prst="rect">
            <a:avLst/>
          </a:prstGeom>
        </p:spPr>
      </p:pic>
    </p:spTree>
    <p:extLst>
      <p:ext uri="{BB962C8B-B14F-4D97-AF65-F5344CB8AC3E}">
        <p14:creationId xmlns:p14="http://schemas.microsoft.com/office/powerpoint/2010/main" val="453369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DA320F7-8D46-4771-8DEF-AAF78790DC3A}"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CL Yaw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78376F5-2479-3C9F-EB38-20C605D00B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7710" y="938112"/>
            <a:ext cx="8354994" cy="4354614"/>
          </a:xfrm>
          <a:prstGeom prst="rect">
            <a:avLst/>
          </a:prstGeom>
        </p:spPr>
      </p:pic>
      <p:sp>
        <p:nvSpPr>
          <p:cNvPr id="11" name="Oval 10">
            <a:extLst>
              <a:ext uri="{FF2B5EF4-FFF2-40B4-BE49-F238E27FC236}">
                <a16:creationId xmlns:a16="http://schemas.microsoft.com/office/drawing/2014/main" id="{5FAD1673-42B5-1622-C63A-FE6C5F51AB21}"/>
              </a:ext>
            </a:extLst>
          </p:cNvPr>
          <p:cNvSpPr/>
          <p:nvPr/>
        </p:nvSpPr>
        <p:spPr>
          <a:xfrm>
            <a:off x="6005755" y="3001618"/>
            <a:ext cx="3565628" cy="2760593"/>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Footer Placeholder 2">
            <a:extLst>
              <a:ext uri="{FF2B5EF4-FFF2-40B4-BE49-F238E27FC236}">
                <a16:creationId xmlns:a16="http://schemas.microsoft.com/office/drawing/2014/main" id="{72FDF9BD-05B2-C9D4-AD2B-531556E062E7}"/>
              </a:ext>
            </a:extLst>
          </p:cNvPr>
          <p:cNvSpPr>
            <a:spLocks noGrp="1"/>
          </p:cNvSpPr>
          <p:nvPr>
            <p:ph type="ftr" sz="quarter" idx="11"/>
          </p:nvPr>
        </p:nvSpPr>
        <p:spPr/>
        <p:txBody>
          <a:bodyPr/>
          <a:lstStyle/>
          <a:p>
            <a:r>
              <a:rPr lang="en-US" altLang="zh-CN"/>
              <a:t>Raach, Steffen, David Schlipf, and Po Wen Cheng. 2017 .'Lidar-based wake tracking for closed-loop wind farm control.'</a:t>
            </a:r>
            <a:endParaRPr lang="zh-CN" altLang="en-US" dirty="0"/>
          </a:p>
        </p:txBody>
      </p:sp>
    </p:spTree>
    <p:extLst>
      <p:ext uri="{BB962C8B-B14F-4D97-AF65-F5344CB8AC3E}">
        <p14:creationId xmlns:p14="http://schemas.microsoft.com/office/powerpoint/2010/main" val="3279267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F1CC475-3FBB-474A-A71A-137751913A84}"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29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CL Yaw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F02E82-E347-07C6-986D-4BC2AB5E24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78898" y="1757883"/>
            <a:ext cx="7032618" cy="3342234"/>
          </a:xfrm>
          <a:prstGeom prst="rect">
            <a:avLst/>
          </a:prstGeom>
        </p:spPr>
      </p:pic>
      <p:sp>
        <p:nvSpPr>
          <p:cNvPr id="3" name="Footer Placeholder 2">
            <a:extLst>
              <a:ext uri="{FF2B5EF4-FFF2-40B4-BE49-F238E27FC236}">
                <a16:creationId xmlns:a16="http://schemas.microsoft.com/office/drawing/2014/main" id="{7B282CB0-869F-5B43-6C1D-30BE0249765A}"/>
              </a:ext>
            </a:extLst>
          </p:cNvPr>
          <p:cNvSpPr>
            <a:spLocks noGrp="1"/>
          </p:cNvSpPr>
          <p:nvPr>
            <p:ph type="ftr" sz="quarter" idx="11"/>
          </p:nvPr>
        </p:nvSpPr>
        <p:spPr/>
        <p:txBody>
          <a:bodyPr/>
          <a:lstStyle/>
          <a:p>
            <a:r>
              <a:rPr lang="en-US" altLang="zh-CN"/>
              <a:t>Raach, Steffen, David Schlipf, and Po Wen Cheng. 2017 .'Lidar-based wake tracking for closed-loop wind farm control.'</a:t>
            </a:r>
            <a:endParaRPr lang="zh-CN" altLang="en-US" dirty="0"/>
          </a:p>
        </p:txBody>
      </p:sp>
    </p:spTree>
    <p:extLst>
      <p:ext uri="{BB962C8B-B14F-4D97-AF65-F5344CB8AC3E}">
        <p14:creationId xmlns:p14="http://schemas.microsoft.com/office/powerpoint/2010/main" val="1241068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normAutofit/>
          </a:bodyPr>
          <a:lstStyle/>
          <a:p>
            <a:r>
              <a:rPr lang="en-US" altLang="zh-CN" sz="4400" b="0" i="0" dirty="0">
                <a:effectLst/>
                <a:highlight>
                  <a:srgbClr val="FFFFFF"/>
                </a:highlight>
                <a:latin typeface="Times New Roman" panose="02020603050405020304" pitchFamily="18" charset="0"/>
                <a:cs typeface="Times New Roman" panose="02020603050405020304" pitchFamily="18" charset="0"/>
              </a:rPr>
              <a:t>LIDAR-enhanced closed-loop Active</a:t>
            </a:r>
            <a:br>
              <a:rPr lang="en-US" altLang="zh-CN" sz="4400" dirty="0">
                <a:latin typeface="Times New Roman" panose="02020603050405020304" pitchFamily="18" charset="0"/>
                <a:cs typeface="Times New Roman" panose="02020603050405020304" pitchFamily="18" charset="0"/>
              </a:rPr>
            </a:br>
            <a:r>
              <a:rPr lang="en-US" altLang="zh-CN" sz="4400" b="0" i="0" dirty="0">
                <a:effectLst/>
                <a:highlight>
                  <a:srgbClr val="FFFFFF"/>
                </a:highlight>
                <a:latin typeface="Times New Roman" panose="02020603050405020304" pitchFamily="18" charset="0"/>
                <a:cs typeface="Times New Roman" panose="02020603050405020304" pitchFamily="18" charset="0"/>
              </a:rPr>
              <a:t>Wake Mixing Control</a:t>
            </a:r>
            <a:endParaRPr lang="zh-CN" altLang="en-US" sz="4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14/06/2024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1B95E056-8CA9-B911-3847-EC66C6F0F93C}"/>
              </a:ext>
            </a:extLst>
          </p:cNvPr>
          <p:cNvSpPr>
            <a:spLocks noGrp="1"/>
          </p:cNvSpPr>
          <p:nvPr>
            <p:ph type="dt" sz="half" idx="10"/>
          </p:nvPr>
        </p:nvSpPr>
        <p:spPr/>
        <p:txBody>
          <a:bodyPr/>
          <a:lstStyle/>
          <a:p>
            <a:fld id="{9D6DF5DE-32CA-498E-90A4-ADC1403971C2}" type="datetime1">
              <a:rPr lang="nl-NL" altLang="zh-CN" smtClean="0"/>
              <a:t>14-6-2024</a:t>
            </a:fld>
            <a:endParaRPr lang="zh-CN" altLang="en-US"/>
          </a:p>
        </p:txBody>
      </p:sp>
      <p:sp>
        <p:nvSpPr>
          <p:cNvPr id="7" name="Slide Number Placeholder 6">
            <a:extLst>
              <a:ext uri="{FF2B5EF4-FFF2-40B4-BE49-F238E27FC236}">
                <a16:creationId xmlns:a16="http://schemas.microsoft.com/office/drawing/2014/main" id="{95D8BE00-E95A-5338-5B17-5219023BDFDB}"/>
              </a:ext>
            </a:extLst>
          </p:cNvPr>
          <p:cNvSpPr>
            <a:spLocks noGrp="1"/>
          </p:cNvSpPr>
          <p:nvPr>
            <p:ph type="sldNum" sz="quarter" idx="12"/>
          </p:nvPr>
        </p:nvSpPr>
        <p:spPr/>
        <p:txBody>
          <a:bodyPr/>
          <a:lstStyle/>
          <a:p>
            <a:fld id="{45FC50E4-B149-441E-B912-A23CDA3E7583}" type="slidenum">
              <a:rPr lang="zh-CN" altLang="en-US" smtClean="0"/>
              <a:t>3</a:t>
            </a:fld>
            <a:endParaRPr lang="zh-CN" altLang="en-US"/>
          </a:p>
        </p:txBody>
      </p:sp>
    </p:spTree>
    <p:extLst>
      <p:ext uri="{BB962C8B-B14F-4D97-AF65-F5344CB8AC3E}">
        <p14:creationId xmlns:p14="http://schemas.microsoft.com/office/powerpoint/2010/main" val="5298636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18EA4F4-101B-4C09-831A-1CCFFD278EAA}"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Proposed Framework</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7F4CC55-E85E-C09E-4C01-F32921C101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6401" y="1087552"/>
            <a:ext cx="8002242" cy="4682895"/>
          </a:xfrm>
          <a:prstGeom prst="rect">
            <a:avLst/>
          </a:prstGeom>
        </p:spPr>
      </p:pic>
      <p:sp>
        <p:nvSpPr>
          <p:cNvPr id="5" name="Oval 4">
            <a:extLst>
              <a:ext uri="{FF2B5EF4-FFF2-40B4-BE49-F238E27FC236}">
                <a16:creationId xmlns:a16="http://schemas.microsoft.com/office/drawing/2014/main" id="{79E362A2-9A25-53BD-4BBE-488DFD9872B4}"/>
              </a:ext>
            </a:extLst>
          </p:cNvPr>
          <p:cNvSpPr/>
          <p:nvPr/>
        </p:nvSpPr>
        <p:spPr>
          <a:xfrm>
            <a:off x="3458817" y="3538330"/>
            <a:ext cx="1649895" cy="1759226"/>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73490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DD07D67-14CC-4391-B68A-E60EA2B67795}"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Proposed Framework</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7F4CC55-E85E-C09E-4C01-F32921C1011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517109" y="1885604"/>
            <a:ext cx="9157782" cy="2912423"/>
          </a:xfrm>
          <a:prstGeom prst="rect">
            <a:avLst/>
          </a:prstGeom>
        </p:spPr>
      </p:pic>
    </p:spTree>
    <p:extLst>
      <p:ext uri="{BB962C8B-B14F-4D97-AF65-F5344CB8AC3E}">
        <p14:creationId xmlns:p14="http://schemas.microsoft.com/office/powerpoint/2010/main" val="1565016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40E7224-B616-4D9B-BEBF-4F4F930E3661}"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32</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Proposed Framework</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7F4CC55-E85E-C09E-4C01-F32921C101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2267" y="1544751"/>
            <a:ext cx="5064620" cy="2963804"/>
          </a:xfrm>
          <a:prstGeom prst="rect">
            <a:avLst/>
          </a:prstGeom>
        </p:spPr>
      </p:pic>
      <p:pic>
        <p:nvPicPr>
          <p:cNvPr id="10" name="Picture 9">
            <a:extLst>
              <a:ext uri="{FF2B5EF4-FFF2-40B4-BE49-F238E27FC236}">
                <a16:creationId xmlns:a16="http://schemas.microsoft.com/office/drawing/2014/main" id="{0C7B4AFF-08DD-BF84-FC87-662E2F5EDC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06447" y="1307397"/>
            <a:ext cx="6585553" cy="3432383"/>
          </a:xfrm>
          <a:prstGeom prst="rect">
            <a:avLst/>
          </a:prstGeom>
        </p:spPr>
      </p:pic>
      <p:sp>
        <p:nvSpPr>
          <p:cNvPr id="11" name="Oval 10">
            <a:extLst>
              <a:ext uri="{FF2B5EF4-FFF2-40B4-BE49-F238E27FC236}">
                <a16:creationId xmlns:a16="http://schemas.microsoft.com/office/drawing/2014/main" id="{30D0BF36-6FF4-8CF3-D105-7073DF708CF5}"/>
              </a:ext>
            </a:extLst>
          </p:cNvPr>
          <p:cNvSpPr/>
          <p:nvPr/>
        </p:nvSpPr>
        <p:spPr>
          <a:xfrm>
            <a:off x="2683565" y="2852530"/>
            <a:ext cx="2405270" cy="1656025"/>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a:extLst>
              <a:ext uri="{FF2B5EF4-FFF2-40B4-BE49-F238E27FC236}">
                <a16:creationId xmlns:a16="http://schemas.microsoft.com/office/drawing/2014/main" id="{7DBD8490-E38B-BA11-9E04-5B87A5CAE916}"/>
              </a:ext>
            </a:extLst>
          </p:cNvPr>
          <p:cNvSpPr txBox="1"/>
          <p:nvPr/>
        </p:nvSpPr>
        <p:spPr>
          <a:xfrm>
            <a:off x="2601138" y="4649394"/>
            <a:ext cx="2826415" cy="923330"/>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Prior Knowledge--- Periodic</a:t>
            </a:r>
          </a:p>
          <a:p>
            <a:pPr marL="342900" indent="-342900">
              <a:buFont typeface="+mj-lt"/>
              <a:buAutoNum type="arabicPeriod"/>
            </a:pPr>
            <a:r>
              <a:rPr lang="en-US" altLang="zh-CN" dirty="0">
                <a:latin typeface="Times New Roman" panose="02020603050405020304" pitchFamily="18" charset="0"/>
                <a:cs typeface="Times New Roman" panose="02020603050405020304" pitchFamily="18" charset="0"/>
              </a:rPr>
              <a:t>Frequency</a:t>
            </a:r>
          </a:p>
          <a:p>
            <a:pPr marL="342900" indent="-342900">
              <a:buFont typeface="+mj-lt"/>
              <a:buAutoNum type="arabicPeriod"/>
            </a:pPr>
            <a:r>
              <a:rPr lang="en-US" altLang="zh-CN" dirty="0">
                <a:latin typeface="Times New Roman" panose="02020603050405020304" pitchFamily="18" charset="0"/>
                <a:cs typeface="Times New Roman" panose="02020603050405020304" pitchFamily="18" charset="0"/>
              </a:rPr>
              <a:t>Phase </a:t>
            </a:r>
          </a:p>
        </p:txBody>
      </p:sp>
      <p:sp>
        <p:nvSpPr>
          <p:cNvPr id="3" name="Footer Placeholder 2">
            <a:extLst>
              <a:ext uri="{FF2B5EF4-FFF2-40B4-BE49-F238E27FC236}">
                <a16:creationId xmlns:a16="http://schemas.microsoft.com/office/drawing/2014/main" id="{52DE482F-8378-ED34-30CD-41247D396FC5}"/>
              </a:ext>
            </a:extLst>
          </p:cNvPr>
          <p:cNvSpPr>
            <a:spLocks noGrp="1"/>
          </p:cNvSpPr>
          <p:nvPr>
            <p:ph type="ftr" sz="quarter" idx="11"/>
          </p:nvPr>
        </p:nvSpPr>
        <p:spPr/>
        <p:txBody>
          <a:bodyPr/>
          <a:lstStyle/>
          <a:p>
            <a:r>
              <a:rPr lang="en-US" altLang="zh-CN"/>
              <a:t>Raach, Steffen, David Schlipf, and Po Wen Cheng. 2017 .'Lidar-based wake tracking for closed-loop wind farm control.'</a:t>
            </a:r>
            <a:endParaRPr lang="zh-CN" altLang="en-US"/>
          </a:p>
        </p:txBody>
      </p:sp>
    </p:spTree>
    <p:extLst>
      <p:ext uri="{BB962C8B-B14F-4D97-AF65-F5344CB8AC3E}">
        <p14:creationId xmlns:p14="http://schemas.microsoft.com/office/powerpoint/2010/main" val="3954370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346C4D9-E4A6-4BD2-9DD2-445CC2DEBADD}"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Estimation </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51D8347C-A7D7-10F6-91F6-1AEABB7E86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9148" y="1501459"/>
            <a:ext cx="4246318" cy="2018052"/>
          </a:xfrm>
          <a:prstGeom prst="rect">
            <a:avLst/>
          </a:prstGeom>
        </p:spPr>
      </p:pic>
      <p:pic>
        <p:nvPicPr>
          <p:cNvPr id="5" name="Picture 4">
            <a:extLst>
              <a:ext uri="{FF2B5EF4-FFF2-40B4-BE49-F238E27FC236}">
                <a16:creationId xmlns:a16="http://schemas.microsoft.com/office/drawing/2014/main" id="{68A3028C-F175-08EB-7BCE-8779DFB8264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686481" y="2223670"/>
            <a:ext cx="4290432" cy="573628"/>
          </a:xfrm>
          <a:prstGeom prst="rect">
            <a:avLst/>
          </a:prstGeom>
        </p:spPr>
      </p:pic>
      <p:sp>
        <p:nvSpPr>
          <p:cNvPr id="9" name="TextBox 8">
            <a:extLst>
              <a:ext uri="{FF2B5EF4-FFF2-40B4-BE49-F238E27FC236}">
                <a16:creationId xmlns:a16="http://schemas.microsoft.com/office/drawing/2014/main" id="{A5225542-0779-5FCC-EF37-7A17C70CABBE}"/>
              </a:ext>
            </a:extLst>
          </p:cNvPr>
          <p:cNvSpPr txBox="1"/>
          <p:nvPr/>
        </p:nvSpPr>
        <p:spPr>
          <a:xfrm>
            <a:off x="6686481" y="2870523"/>
            <a:ext cx="5583580" cy="1200329"/>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Sine part represent first principle model, g(</a:t>
            </a:r>
            <a:r>
              <a:rPr lang="en-US" altLang="zh-CN" dirty="0" err="1">
                <a:latin typeface="Times New Roman" panose="02020603050405020304" pitchFamily="18" charset="0"/>
                <a:cs typeface="Times New Roman" panose="02020603050405020304" pitchFamily="18" charset="0"/>
              </a:rPr>
              <a:t>x,u</a:t>
            </a:r>
            <a:r>
              <a:rPr lang="en-US" altLang="zh-CN" dirty="0">
                <a:latin typeface="Times New Roman" panose="02020603050405020304" pitchFamily="18" charset="0"/>
                <a:cs typeface="Times New Roman" panose="02020603050405020304" pitchFamily="18" charset="0"/>
              </a:rPr>
              <a:t>) represents </a:t>
            </a:r>
          </a:p>
          <a:p>
            <a:r>
              <a:rPr lang="en-US" altLang="zh-CN" dirty="0">
                <a:latin typeface="Times New Roman" panose="02020603050405020304" pitchFamily="18" charset="0"/>
                <a:cs typeface="Times New Roman" panose="02020603050405020304" pitchFamily="18" charset="0"/>
              </a:rPr>
              <a:t>the unknown dynamic.</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Fix model ==&gt; Real-time update model</a:t>
            </a:r>
            <a:endParaRPr lang="zh-CN" altLang="en-US"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046B773F-69EC-E0AA-F286-60134B2C57B2}"/>
              </a:ext>
            </a:extLst>
          </p:cNvPr>
          <p:cNvSpPr txBox="1"/>
          <p:nvPr/>
        </p:nvSpPr>
        <p:spPr>
          <a:xfrm>
            <a:off x="579107" y="3519511"/>
            <a:ext cx="1826141"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Nonlinear Model</a:t>
            </a:r>
            <a:endParaRPr lang="zh-CN" altLang="en-US" dirty="0">
              <a:latin typeface="Times New Roman" panose="02020603050405020304" pitchFamily="18" charset="0"/>
              <a:cs typeface="Times New Roman" panose="02020603050405020304" pitchFamily="18" charset="0"/>
            </a:endParaRPr>
          </a:p>
        </p:txBody>
      </p:sp>
      <p:cxnSp>
        <p:nvCxnSpPr>
          <p:cNvPr id="16" name="Straight Arrow Connector 15">
            <a:extLst>
              <a:ext uri="{FF2B5EF4-FFF2-40B4-BE49-F238E27FC236}">
                <a16:creationId xmlns:a16="http://schemas.microsoft.com/office/drawing/2014/main" id="{12479BC3-524D-7DC8-A729-E3444D3A72E8}"/>
              </a:ext>
            </a:extLst>
          </p:cNvPr>
          <p:cNvCxnSpPr>
            <a:stCxn id="2" idx="3"/>
            <a:endCxn id="5" idx="1"/>
          </p:cNvCxnSpPr>
          <p:nvPr/>
        </p:nvCxnSpPr>
        <p:spPr>
          <a:xfrm>
            <a:off x="4705466" y="2510485"/>
            <a:ext cx="1981015" cy="0"/>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8" name="Footer Placeholder 17">
            <a:extLst>
              <a:ext uri="{FF2B5EF4-FFF2-40B4-BE49-F238E27FC236}">
                <a16:creationId xmlns:a16="http://schemas.microsoft.com/office/drawing/2014/main" id="{3527AAA5-F9FC-CE9B-D87B-3E87DBC0EDFD}"/>
              </a:ext>
            </a:extLst>
          </p:cNvPr>
          <p:cNvSpPr>
            <a:spLocks noGrp="1"/>
          </p:cNvSpPr>
          <p:nvPr>
            <p:ph type="ftr" sz="quarter" idx="11"/>
          </p:nvPr>
        </p:nvSpPr>
        <p:spPr/>
        <p:txBody>
          <a:bodyPr/>
          <a:lstStyle/>
          <a:p>
            <a:r>
              <a:rPr lang="en-US" altLang="zh-CN"/>
              <a:t>Raach, Steffen, David Schlipf, and Po Wen Cheng. 2017 .'Lidar-based wake tracking for closed-loop wind farm control.'</a:t>
            </a:r>
            <a:endParaRPr lang="zh-CN" altLang="en-US"/>
          </a:p>
        </p:txBody>
      </p:sp>
    </p:spTree>
    <p:extLst>
      <p:ext uri="{BB962C8B-B14F-4D97-AF65-F5344CB8AC3E}">
        <p14:creationId xmlns:p14="http://schemas.microsoft.com/office/powerpoint/2010/main" val="287416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4279871"/>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use the LiDAR to construct a closed-loop control framework for the helix approach?</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solidFill>
                  <a:srgbClr val="00B050"/>
                </a:solidFill>
                <a:latin typeface="Times New Roman" panose="02020603050405020304" pitchFamily="18" charset="0"/>
                <a:cs typeface="Times New Roman" panose="02020603050405020304" pitchFamily="18" charset="0"/>
              </a:rPr>
              <a:t>What LiDAR configuration?</a:t>
            </a:r>
          </a:p>
          <a:p>
            <a:pPr lvl="2">
              <a:lnSpc>
                <a:spcPct val="150000"/>
              </a:lnSpc>
            </a:pPr>
            <a:r>
              <a:rPr lang="en-GB" altLang="zh-CN" sz="2800" dirty="0">
                <a:solidFill>
                  <a:srgbClr val="00B050"/>
                </a:solidFill>
                <a:latin typeface="Times New Roman" panose="02020603050405020304" pitchFamily="18" charset="0"/>
                <a:cs typeface="Times New Roman" panose="02020603050405020304" pitchFamily="18" charset="0"/>
              </a:rPr>
              <a:t>Why Helix approach?</a:t>
            </a:r>
            <a:endParaRPr lang="en-GB" sz="2800" dirty="0">
              <a:solidFill>
                <a:srgbClr val="00B050"/>
              </a:solidFill>
              <a:latin typeface="Times New Roman" panose="02020603050405020304" pitchFamily="18" charset="0"/>
              <a:cs typeface="Times New Roman" panose="02020603050405020304" pitchFamily="18" charset="0"/>
            </a:endParaRPr>
          </a:p>
          <a:p>
            <a:pPr lvl="2">
              <a:lnSpc>
                <a:spcPct val="150000"/>
              </a:lnSpc>
            </a:pPr>
            <a:r>
              <a:rPr lang="en-GB" sz="2800" dirty="0">
                <a:latin typeface="Times New Roman" panose="02020603050405020304" pitchFamily="18" charset="0"/>
                <a:cs typeface="Times New Roman" panose="02020603050405020304" pitchFamily="18" charset="0"/>
              </a:rPr>
              <a:t>How to closed-loop control the helix?</a:t>
            </a:r>
          </a:p>
          <a:p>
            <a:pPr lvl="3">
              <a:lnSpc>
                <a:spcPct val="150000"/>
              </a:lnSpc>
            </a:pPr>
            <a:r>
              <a:rPr lang="en-GB" sz="2600" dirty="0">
                <a:latin typeface="Times New Roman" panose="02020603050405020304" pitchFamily="18" charset="0"/>
                <a:cs typeface="Times New Roman" panose="02020603050405020304" pitchFamily="18" charset="0"/>
              </a:rPr>
              <a:t>What do you want to control?</a:t>
            </a:r>
          </a:p>
          <a:p>
            <a:pPr lvl="3">
              <a:lnSpc>
                <a:spcPct val="150000"/>
              </a:lnSpc>
            </a:pPr>
            <a:r>
              <a:rPr lang="en-GB" sz="2600" dirty="0">
                <a:latin typeface="Times New Roman" panose="02020603050405020304" pitchFamily="18" charset="0"/>
                <a:cs typeface="Times New Roman" panose="02020603050405020304" pitchFamily="18" charset="0"/>
              </a:rPr>
              <a:t>Controller design</a:t>
            </a:r>
          </a:p>
        </p:txBody>
      </p:sp>
    </p:spTree>
    <p:extLst>
      <p:ext uri="{BB962C8B-B14F-4D97-AF65-F5344CB8AC3E}">
        <p14:creationId xmlns:p14="http://schemas.microsoft.com/office/powerpoint/2010/main" val="2241111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CF0EC56-5F0B-41E2-BC97-8F1008481490}"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Control Diagram</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A685CB05-9BA8-3DBD-090C-23605D5DE87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82283" y="1165996"/>
            <a:ext cx="8897144" cy="2829534"/>
          </a:xfrm>
          <a:prstGeom prst="rect">
            <a:avLst/>
          </a:prstGeom>
        </p:spPr>
      </p:pic>
      <p:sp>
        <p:nvSpPr>
          <p:cNvPr id="2" name="Oval 1">
            <a:extLst>
              <a:ext uri="{FF2B5EF4-FFF2-40B4-BE49-F238E27FC236}">
                <a16:creationId xmlns:a16="http://schemas.microsoft.com/office/drawing/2014/main" id="{B9305F64-8147-919A-B762-9D2D2C87C374}"/>
              </a:ext>
            </a:extLst>
          </p:cNvPr>
          <p:cNvSpPr/>
          <p:nvPr/>
        </p:nvSpPr>
        <p:spPr>
          <a:xfrm>
            <a:off x="8517835" y="3200400"/>
            <a:ext cx="962201" cy="746649"/>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Oval 2">
            <a:extLst>
              <a:ext uri="{FF2B5EF4-FFF2-40B4-BE49-F238E27FC236}">
                <a16:creationId xmlns:a16="http://schemas.microsoft.com/office/drawing/2014/main" id="{D0F23217-E8E8-A001-23D1-D00262CE4C23}"/>
              </a:ext>
            </a:extLst>
          </p:cNvPr>
          <p:cNvSpPr/>
          <p:nvPr/>
        </p:nvSpPr>
        <p:spPr>
          <a:xfrm>
            <a:off x="1851992" y="3258135"/>
            <a:ext cx="962201" cy="746649"/>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a:extLst>
              <a:ext uri="{FF2B5EF4-FFF2-40B4-BE49-F238E27FC236}">
                <a16:creationId xmlns:a16="http://schemas.microsoft.com/office/drawing/2014/main" id="{D821B52C-AF6A-532A-A576-D5FB9A5F17CF}"/>
              </a:ext>
            </a:extLst>
          </p:cNvPr>
          <p:cNvSpPr txBox="1"/>
          <p:nvPr/>
        </p:nvSpPr>
        <p:spPr>
          <a:xfrm>
            <a:off x="8998935" y="4004784"/>
            <a:ext cx="6480313" cy="120032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Feature of Helical Wake</a:t>
            </a:r>
          </a:p>
          <a:p>
            <a:r>
              <a:rPr lang="en-US" altLang="zh-CN" dirty="0">
                <a:latin typeface="Times New Roman" panose="02020603050405020304" pitchFamily="18" charset="0"/>
                <a:cs typeface="Times New Roman" panose="02020603050405020304" pitchFamily="18" charset="0"/>
              </a:rPr>
              <a:t>	a) Frequency</a:t>
            </a:r>
          </a:p>
          <a:p>
            <a:r>
              <a:rPr lang="en-US" altLang="zh-CN" dirty="0">
                <a:latin typeface="Times New Roman" panose="02020603050405020304" pitchFamily="18" charset="0"/>
                <a:cs typeface="Times New Roman" panose="02020603050405020304" pitchFamily="18" charset="0"/>
              </a:rPr>
              <a:t>	b) mean(u)</a:t>
            </a:r>
          </a:p>
          <a:p>
            <a:r>
              <a:rPr lang="en-US" altLang="zh-CN" dirty="0">
                <a:latin typeface="Times New Roman" panose="02020603050405020304" pitchFamily="18" charset="0"/>
                <a:cs typeface="Times New Roman" panose="02020603050405020304" pitchFamily="18" charset="0"/>
              </a:rPr>
              <a:t>	c) Brutal RT </a:t>
            </a:r>
          </a:p>
        </p:txBody>
      </p:sp>
      <p:sp>
        <p:nvSpPr>
          <p:cNvPr id="11" name="TextBox 10">
            <a:extLst>
              <a:ext uri="{FF2B5EF4-FFF2-40B4-BE49-F238E27FC236}">
                <a16:creationId xmlns:a16="http://schemas.microsoft.com/office/drawing/2014/main" id="{29DC6103-36BD-771E-9C88-50B1E2DA48B2}"/>
              </a:ext>
            </a:extLst>
          </p:cNvPr>
          <p:cNvSpPr txBox="1"/>
          <p:nvPr/>
        </p:nvSpPr>
        <p:spPr>
          <a:xfrm>
            <a:off x="1284711" y="4165321"/>
            <a:ext cx="6480313"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Control Input</a:t>
            </a:r>
          </a:p>
          <a:p>
            <a:r>
              <a:rPr lang="en-US" altLang="zh-CN" dirty="0">
                <a:latin typeface="Times New Roman" panose="02020603050405020304" pitchFamily="18" charset="0"/>
                <a:cs typeface="Times New Roman" panose="02020603050405020304" pitchFamily="18" charset="0"/>
              </a:rPr>
              <a:t>	a) Amplitude of M-tilt/yaw (sensitivity study)</a:t>
            </a:r>
          </a:p>
          <a:p>
            <a:r>
              <a:rPr lang="en-US" altLang="zh-CN" dirty="0">
                <a:latin typeface="Times New Roman" panose="02020603050405020304" pitchFamily="18" charset="0"/>
                <a:cs typeface="Times New Roman" panose="02020603050405020304" pitchFamily="18" charset="0"/>
              </a:rPr>
              <a:t>	b) Str</a:t>
            </a:r>
          </a:p>
        </p:txBody>
      </p:sp>
    </p:spTree>
    <p:extLst>
      <p:ext uri="{BB962C8B-B14F-4D97-AF65-F5344CB8AC3E}">
        <p14:creationId xmlns:p14="http://schemas.microsoft.com/office/powerpoint/2010/main" val="539064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11"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4279871"/>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use the LiDAR to construct a closed-loop control framework for the helix approach?</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solidFill>
                  <a:srgbClr val="00B050"/>
                </a:solidFill>
                <a:latin typeface="Times New Roman" panose="02020603050405020304" pitchFamily="18" charset="0"/>
                <a:cs typeface="Times New Roman" panose="02020603050405020304" pitchFamily="18" charset="0"/>
              </a:rPr>
              <a:t>What LiDAR configuration?</a:t>
            </a:r>
          </a:p>
          <a:p>
            <a:pPr lvl="2">
              <a:lnSpc>
                <a:spcPct val="150000"/>
              </a:lnSpc>
            </a:pPr>
            <a:r>
              <a:rPr lang="en-GB" altLang="zh-CN" sz="2800" dirty="0">
                <a:solidFill>
                  <a:srgbClr val="00B050"/>
                </a:solidFill>
                <a:latin typeface="Times New Roman" panose="02020603050405020304" pitchFamily="18" charset="0"/>
                <a:cs typeface="Times New Roman" panose="02020603050405020304" pitchFamily="18" charset="0"/>
              </a:rPr>
              <a:t>Why Helix approach?</a:t>
            </a:r>
            <a:endParaRPr lang="en-GB" sz="2800" dirty="0">
              <a:solidFill>
                <a:srgbClr val="00B050"/>
              </a:solidFill>
              <a:latin typeface="Times New Roman" panose="02020603050405020304" pitchFamily="18" charset="0"/>
              <a:cs typeface="Times New Roman" panose="02020603050405020304" pitchFamily="18" charset="0"/>
            </a:endParaRPr>
          </a:p>
          <a:p>
            <a:pPr lvl="2">
              <a:lnSpc>
                <a:spcPct val="150000"/>
              </a:lnSpc>
            </a:pPr>
            <a:r>
              <a:rPr lang="en-GB" sz="2800" dirty="0">
                <a:solidFill>
                  <a:srgbClr val="00B050"/>
                </a:solidFill>
                <a:latin typeface="Times New Roman" panose="02020603050405020304" pitchFamily="18" charset="0"/>
                <a:cs typeface="Times New Roman" panose="02020603050405020304" pitchFamily="18" charset="0"/>
              </a:rPr>
              <a:t>How to closed-loop control the helix?</a:t>
            </a:r>
          </a:p>
          <a:p>
            <a:pPr lvl="3">
              <a:lnSpc>
                <a:spcPct val="150000"/>
              </a:lnSpc>
            </a:pPr>
            <a:r>
              <a:rPr lang="en-GB" sz="2600" dirty="0">
                <a:solidFill>
                  <a:srgbClr val="00B050"/>
                </a:solidFill>
                <a:latin typeface="Times New Roman" panose="02020603050405020304" pitchFamily="18" charset="0"/>
                <a:cs typeface="Times New Roman" panose="02020603050405020304" pitchFamily="18" charset="0"/>
              </a:rPr>
              <a:t>What do you want to control?</a:t>
            </a:r>
          </a:p>
          <a:p>
            <a:pPr lvl="3">
              <a:lnSpc>
                <a:spcPct val="150000"/>
              </a:lnSpc>
            </a:pPr>
            <a:r>
              <a:rPr lang="en-GB" sz="2600" dirty="0">
                <a:latin typeface="Times New Roman" panose="02020603050405020304" pitchFamily="18" charset="0"/>
                <a:cs typeface="Times New Roman" panose="02020603050405020304" pitchFamily="18" charset="0"/>
              </a:rPr>
              <a:t>Controller design</a:t>
            </a:r>
          </a:p>
        </p:txBody>
      </p:sp>
    </p:spTree>
    <p:extLst>
      <p:ext uri="{BB962C8B-B14F-4D97-AF65-F5344CB8AC3E}">
        <p14:creationId xmlns:p14="http://schemas.microsoft.com/office/powerpoint/2010/main" val="741392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7FF0182-58C3-4021-9C48-DFF99D8ADCB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Data</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D01C2E59-03CF-65B0-4066-E15AAFC64B62}"/>
              </a:ext>
            </a:extLst>
          </p:cNvPr>
          <p:cNvPicPr>
            <a:picLocks noChangeAspect="1"/>
          </p:cNvPicPr>
          <p:nvPr/>
        </p:nvPicPr>
        <p:blipFill>
          <a:blip r:embed="rId4"/>
          <a:stretch>
            <a:fillRect/>
          </a:stretch>
        </p:blipFill>
        <p:spPr>
          <a:xfrm>
            <a:off x="838200" y="1388008"/>
            <a:ext cx="7297168" cy="1495634"/>
          </a:xfrm>
          <a:prstGeom prst="rect">
            <a:avLst/>
          </a:prstGeom>
        </p:spPr>
      </p:pic>
      <p:pic>
        <p:nvPicPr>
          <p:cNvPr id="17" name="Picture 16">
            <a:extLst>
              <a:ext uri="{FF2B5EF4-FFF2-40B4-BE49-F238E27FC236}">
                <a16:creationId xmlns:a16="http://schemas.microsoft.com/office/drawing/2014/main" id="{26A459EE-5F35-6CF4-A427-3179ABC62E86}"/>
              </a:ext>
            </a:extLst>
          </p:cNvPr>
          <p:cNvPicPr>
            <a:picLocks noChangeAspect="1"/>
          </p:cNvPicPr>
          <p:nvPr/>
        </p:nvPicPr>
        <p:blipFill>
          <a:blip r:embed="rId5"/>
          <a:stretch>
            <a:fillRect/>
          </a:stretch>
        </p:blipFill>
        <p:spPr>
          <a:xfrm>
            <a:off x="2650320" y="3652520"/>
            <a:ext cx="2872989" cy="586791"/>
          </a:xfrm>
          <a:prstGeom prst="rect">
            <a:avLst/>
          </a:prstGeom>
        </p:spPr>
      </p:pic>
      <p:cxnSp>
        <p:nvCxnSpPr>
          <p:cNvPr id="19" name="Straight Arrow Connector 18">
            <a:extLst>
              <a:ext uri="{FF2B5EF4-FFF2-40B4-BE49-F238E27FC236}">
                <a16:creationId xmlns:a16="http://schemas.microsoft.com/office/drawing/2014/main" id="{8759F8B7-0FFA-8C74-BF40-98479EAF6709}"/>
              </a:ext>
            </a:extLst>
          </p:cNvPr>
          <p:cNvCxnSpPr>
            <a:cxnSpLocks/>
            <a:endCxn id="17" idx="0"/>
          </p:cNvCxnSpPr>
          <p:nvPr/>
        </p:nvCxnSpPr>
        <p:spPr>
          <a:xfrm flipH="1">
            <a:off x="4086815" y="2733368"/>
            <a:ext cx="1271766" cy="91915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65F8D279-4D56-C174-CD14-D8EA166A3639}"/>
              </a:ext>
            </a:extLst>
          </p:cNvPr>
          <p:cNvSpPr txBox="1"/>
          <p:nvPr/>
        </p:nvSpPr>
        <p:spPr>
          <a:xfrm>
            <a:off x="6668693" y="3789693"/>
            <a:ext cx="4378122" cy="923330"/>
          </a:xfrm>
          <a:prstGeom prst="rect">
            <a:avLst/>
          </a:prstGeom>
          <a:noFill/>
        </p:spPr>
        <p:txBody>
          <a:bodyPr wrap="none" rtlCol="0">
            <a:spAutoFit/>
          </a:bodyPr>
          <a:lstStyle/>
          <a:p>
            <a:r>
              <a:rPr lang="en-US" altLang="zh-CN" dirty="0">
                <a:solidFill>
                  <a:srgbClr val="FF0000"/>
                </a:solidFill>
                <a:latin typeface="Times New Roman" panose="02020603050405020304" pitchFamily="18" charset="0"/>
                <a:cs typeface="Times New Roman" panose="02020603050405020304" pitchFamily="18" charset="0"/>
              </a:rPr>
              <a:t>Unknow dynamics </a:t>
            </a:r>
            <a:r>
              <a:rPr lang="en-US" altLang="zh-CN" dirty="0">
                <a:latin typeface="Times New Roman" panose="02020603050405020304" pitchFamily="18" charset="0"/>
                <a:cs typeface="Times New Roman" panose="02020603050405020304" pitchFamily="18" charset="0"/>
              </a:rPr>
              <a:t>because of turbulence etc.</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To-be-learned</a:t>
            </a:r>
            <a:endParaRPr lang="zh-CN" altLang="en-US" dirty="0">
              <a:latin typeface="Times New Roman" panose="02020603050405020304" pitchFamily="18" charset="0"/>
              <a:cs typeface="Times New Roman" panose="02020603050405020304" pitchFamily="18" charset="0"/>
            </a:endParaRPr>
          </a:p>
        </p:txBody>
      </p:sp>
      <p:cxnSp>
        <p:nvCxnSpPr>
          <p:cNvPr id="23" name="Straight Arrow Connector 22">
            <a:extLst>
              <a:ext uri="{FF2B5EF4-FFF2-40B4-BE49-F238E27FC236}">
                <a16:creationId xmlns:a16="http://schemas.microsoft.com/office/drawing/2014/main" id="{E594C04D-7025-5A52-6CA5-6A0DF01E768F}"/>
              </a:ext>
            </a:extLst>
          </p:cNvPr>
          <p:cNvCxnSpPr>
            <a:cxnSpLocks/>
            <a:endCxn id="21" idx="0"/>
          </p:cNvCxnSpPr>
          <p:nvPr/>
        </p:nvCxnSpPr>
        <p:spPr>
          <a:xfrm>
            <a:off x="6668693" y="2733368"/>
            <a:ext cx="2189061" cy="1056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9060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C81445A-1300-4A3C-8609-8F6B982A8708}"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Data &amp; Controller</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1E68450-ECE1-03A7-7C77-9A1CAAC2C1C5}"/>
              </a:ext>
            </a:extLst>
          </p:cNvPr>
          <p:cNvSpPr txBox="1"/>
          <p:nvPr/>
        </p:nvSpPr>
        <p:spPr>
          <a:xfrm>
            <a:off x="7691214" y="2246226"/>
            <a:ext cx="4557658" cy="1477328"/>
          </a:xfrm>
          <a:prstGeom prst="rect">
            <a:avLst/>
          </a:prstGeom>
          <a:noFill/>
        </p:spPr>
        <p:txBody>
          <a:bodyPr wrap="non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Model-free: PI </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Model-based: Learning-based MPC/</a:t>
            </a:r>
            <a:r>
              <a:rPr lang="en-US" altLang="zh-CN" dirty="0" err="1">
                <a:latin typeface="Times New Roman" panose="02020603050405020304" pitchFamily="18" charset="0"/>
                <a:cs typeface="Times New Roman" panose="02020603050405020304" pitchFamily="18" charset="0"/>
              </a:rPr>
              <a:t>DeePC</a:t>
            </a:r>
            <a:r>
              <a:rPr lang="en-US" altLang="zh-CN" dirty="0">
                <a:latin typeface="Times New Roman" panose="02020603050405020304" pitchFamily="18" charset="0"/>
                <a:cs typeface="Times New Roman" panose="02020603050405020304" pitchFamily="18" charset="0"/>
              </a:rPr>
              <a:t> </a:t>
            </a:r>
          </a:p>
          <a:p>
            <a:r>
              <a:rPr lang="en-US" altLang="zh-CN" dirty="0">
                <a:solidFill>
                  <a:srgbClr val="FF0000"/>
                </a:solidFill>
                <a:latin typeface="Times New Roman" panose="02020603050405020304" pitchFamily="18" charset="0"/>
                <a:cs typeface="Times New Roman" panose="02020603050405020304" pitchFamily="18" charset="0"/>
              </a:rPr>
              <a:t>	Load for blade because of the IPC</a:t>
            </a:r>
            <a:endParaRPr lang="en-US" altLang="zh-CN" dirty="0">
              <a:solidFill>
                <a:srgbClr val="0070C0"/>
              </a:solidFill>
              <a:latin typeface="Times New Roman" panose="02020603050405020304" pitchFamily="18" charset="0"/>
              <a:cs typeface="Times New Roman" panose="02020603050405020304" pitchFamily="18" charset="0"/>
            </a:endParaRPr>
          </a:p>
          <a:p>
            <a:endParaRPr lang="zh-CN" alt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53EA4EA-F5FD-778E-B38A-B5A80E9C10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65509" y="1946632"/>
            <a:ext cx="7400357" cy="2353515"/>
          </a:xfrm>
          <a:prstGeom prst="rect">
            <a:avLst/>
          </a:prstGeom>
        </p:spPr>
      </p:pic>
      <p:sp>
        <p:nvSpPr>
          <p:cNvPr id="2" name="TextBox 1">
            <a:extLst>
              <a:ext uri="{FF2B5EF4-FFF2-40B4-BE49-F238E27FC236}">
                <a16:creationId xmlns:a16="http://schemas.microsoft.com/office/drawing/2014/main" id="{8751F4C3-746C-1F46-682B-738765541735}"/>
              </a:ext>
            </a:extLst>
          </p:cNvPr>
          <p:cNvSpPr txBox="1"/>
          <p:nvPr/>
        </p:nvSpPr>
        <p:spPr>
          <a:xfrm>
            <a:off x="7691214" y="4466199"/>
            <a:ext cx="3916457" cy="923330"/>
          </a:xfrm>
          <a:prstGeom prst="rect">
            <a:avLst/>
          </a:prstGeom>
          <a:noFill/>
        </p:spPr>
        <p:txBody>
          <a:bodyPr wrap="none" rtlCol="0">
            <a:spAutoFit/>
          </a:bodyPr>
          <a:lstStyle/>
          <a:p>
            <a:r>
              <a:rPr lang="en-US" altLang="zh-CN" dirty="0">
                <a:solidFill>
                  <a:schemeClr val="accent2"/>
                </a:solidFill>
                <a:latin typeface="Times New Roman" panose="02020603050405020304" pitchFamily="18" charset="0"/>
                <a:cs typeface="Times New Roman" panose="02020603050405020304" pitchFamily="18" charset="0"/>
              </a:rPr>
              <a:t>Control goal:</a:t>
            </a:r>
          </a:p>
          <a:p>
            <a:r>
              <a:rPr lang="en-US" altLang="zh-CN" dirty="0">
                <a:solidFill>
                  <a:schemeClr val="accent2"/>
                </a:solidFill>
                <a:latin typeface="Times New Roman" panose="02020603050405020304" pitchFamily="18" charset="0"/>
                <a:cs typeface="Times New Roman" panose="02020603050405020304" pitchFamily="18" charset="0"/>
              </a:rPr>
              <a:t>	Brutally follow a perfect sine?</a:t>
            </a:r>
          </a:p>
          <a:p>
            <a:r>
              <a:rPr lang="en-US" altLang="zh-CN" dirty="0">
                <a:solidFill>
                  <a:schemeClr val="accent2"/>
                </a:solidFill>
                <a:latin typeface="Times New Roman" panose="02020603050405020304" pitchFamily="18" charset="0"/>
                <a:cs typeface="Times New Roman" panose="02020603050405020304" pitchFamily="18" charset="0"/>
              </a:rPr>
              <a:t>	Something else?</a:t>
            </a:r>
            <a:endParaRPr lang="zh-CN" altLang="en-US" dirty="0">
              <a:solidFill>
                <a:schemeClr val="accent2"/>
              </a:solidFill>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E6559F4D-79DC-6CB0-92C4-FC34EC5C7DA7}"/>
              </a:ext>
            </a:extLst>
          </p:cNvPr>
          <p:cNvSpPr>
            <a:spLocks noGrp="1"/>
          </p:cNvSpPr>
          <p:nvPr>
            <p:ph type="ftr" sz="quarter" idx="11"/>
          </p:nvPr>
        </p:nvSpPr>
        <p:spPr/>
        <p:txBody>
          <a:bodyPr/>
          <a:lstStyle/>
          <a:p>
            <a:r>
              <a:rPr lang="en-US" altLang="zh-CN" dirty="0"/>
              <a:t>Torrente, </a:t>
            </a:r>
            <a:r>
              <a:rPr lang="en-US" altLang="zh-CN" dirty="0" err="1"/>
              <a:t>Guillem</a:t>
            </a:r>
            <a:r>
              <a:rPr lang="en-US" altLang="zh-CN" dirty="0"/>
              <a:t>, et al. 2021. 'Data-driven </a:t>
            </a:r>
            <a:r>
              <a:rPr lang="en-US" altLang="zh-CN" dirty="0" err="1"/>
              <a:t>mpc</a:t>
            </a:r>
            <a:r>
              <a:rPr lang="en-US" altLang="zh-CN" dirty="0"/>
              <a:t> for quadrotors.'</a:t>
            </a:r>
            <a:endParaRPr lang="zh-CN" altLang="en-US" dirty="0"/>
          </a:p>
        </p:txBody>
      </p:sp>
    </p:spTree>
    <p:extLst>
      <p:ext uri="{BB962C8B-B14F-4D97-AF65-F5344CB8AC3E}">
        <p14:creationId xmlns:p14="http://schemas.microsoft.com/office/powerpoint/2010/main" val="222897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DE27A20-2FCD-4BBD-ABAE-70B1AC969EC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39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MPC Framework</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C294CB0-A232-4EFB-E77A-E240749449E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09243" y="1450418"/>
            <a:ext cx="5467301" cy="1786769"/>
          </a:xfrm>
          <a:prstGeom prst="rect">
            <a:avLst/>
          </a:prstGeom>
        </p:spPr>
      </p:pic>
      <p:sp>
        <p:nvSpPr>
          <p:cNvPr id="4" name="TextBox 3">
            <a:extLst>
              <a:ext uri="{FF2B5EF4-FFF2-40B4-BE49-F238E27FC236}">
                <a16:creationId xmlns:a16="http://schemas.microsoft.com/office/drawing/2014/main" id="{E20B2C43-CE50-B590-EB6D-58EA168EDFDB}"/>
              </a:ext>
            </a:extLst>
          </p:cNvPr>
          <p:cNvSpPr txBox="1"/>
          <p:nvPr/>
        </p:nvSpPr>
        <p:spPr>
          <a:xfrm>
            <a:off x="409243" y="3852613"/>
            <a:ext cx="3916457" cy="923330"/>
          </a:xfrm>
          <a:prstGeom prst="rect">
            <a:avLst/>
          </a:prstGeom>
          <a:noFill/>
        </p:spPr>
        <p:txBody>
          <a:bodyPr wrap="none" rtlCol="0">
            <a:spAutoFit/>
          </a:bodyPr>
          <a:lstStyle/>
          <a:p>
            <a:r>
              <a:rPr lang="en-US" altLang="zh-CN" dirty="0">
                <a:solidFill>
                  <a:schemeClr val="accent2"/>
                </a:solidFill>
                <a:latin typeface="Times New Roman" panose="02020603050405020304" pitchFamily="18" charset="0"/>
                <a:cs typeface="Times New Roman" panose="02020603050405020304" pitchFamily="18" charset="0"/>
              </a:rPr>
              <a:t>Control goal:</a:t>
            </a:r>
          </a:p>
          <a:p>
            <a:r>
              <a:rPr lang="en-US" altLang="zh-CN" dirty="0">
                <a:solidFill>
                  <a:schemeClr val="accent2"/>
                </a:solidFill>
                <a:latin typeface="Times New Roman" panose="02020603050405020304" pitchFamily="18" charset="0"/>
                <a:cs typeface="Times New Roman" panose="02020603050405020304" pitchFamily="18" charset="0"/>
              </a:rPr>
              <a:t>	Brutally follow a perfect sine?</a:t>
            </a:r>
          </a:p>
          <a:p>
            <a:r>
              <a:rPr lang="en-US" altLang="zh-CN" dirty="0">
                <a:solidFill>
                  <a:schemeClr val="accent2"/>
                </a:solidFill>
                <a:latin typeface="Times New Roman" panose="02020603050405020304" pitchFamily="18" charset="0"/>
                <a:cs typeface="Times New Roman" panose="02020603050405020304" pitchFamily="18" charset="0"/>
              </a:rPr>
              <a:t>	Something else?</a:t>
            </a:r>
            <a:endParaRPr lang="zh-CN" altLang="en-US" dirty="0">
              <a:solidFill>
                <a:schemeClr val="accent2"/>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E7628FC-B1E1-3DB5-68D6-D1D821540E54}"/>
              </a:ext>
            </a:extLst>
          </p:cNvPr>
          <p:cNvSpPr txBox="1"/>
          <p:nvPr/>
        </p:nvSpPr>
        <p:spPr>
          <a:xfrm>
            <a:off x="7290420" y="1185027"/>
            <a:ext cx="3305392" cy="646331"/>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Maximum WT power production </a:t>
            </a:r>
          </a:p>
          <a:p>
            <a:r>
              <a:rPr lang="en-US" altLang="zh-CN" dirty="0">
                <a:latin typeface="Times New Roman" panose="02020603050405020304" pitchFamily="18" charset="0"/>
                <a:cs typeface="Times New Roman" panose="02020603050405020304" pitchFamily="18" charset="0"/>
              </a:rPr>
              <a:t>Ideal Helix properties</a:t>
            </a:r>
            <a:endParaRPr lang="zh-CN"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ABA9BB05-9DFB-F064-71DA-601B1B3FEB2F}"/>
              </a:ext>
            </a:extLst>
          </p:cNvPr>
          <p:cNvSpPr txBox="1"/>
          <p:nvPr/>
        </p:nvSpPr>
        <p:spPr>
          <a:xfrm>
            <a:off x="7290420" y="2159136"/>
            <a:ext cx="4775666"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Learnt system dynamics under certain conditions</a:t>
            </a:r>
            <a:endParaRPr lang="zh-CN" altLang="en-US"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CD11BAA0-D488-FC9F-FCF9-8BA19CA0074C}"/>
              </a:ext>
            </a:extLst>
          </p:cNvPr>
          <p:cNvSpPr txBox="1"/>
          <p:nvPr/>
        </p:nvSpPr>
        <p:spPr>
          <a:xfrm>
            <a:off x="5597328" y="3334845"/>
            <a:ext cx="334578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Input constrains to alleviate loads</a:t>
            </a:r>
            <a:endParaRPr lang="zh-CN" altLang="en-US" dirty="0">
              <a:latin typeface="Times New Roman" panose="02020603050405020304" pitchFamily="18" charset="0"/>
              <a:cs typeface="Times New Roman" panose="02020603050405020304" pitchFamily="18" charset="0"/>
            </a:endParaRPr>
          </a:p>
        </p:txBody>
      </p:sp>
      <p:cxnSp>
        <p:nvCxnSpPr>
          <p:cNvPr id="12" name="Straight Arrow Connector 11">
            <a:extLst>
              <a:ext uri="{FF2B5EF4-FFF2-40B4-BE49-F238E27FC236}">
                <a16:creationId xmlns:a16="http://schemas.microsoft.com/office/drawing/2014/main" id="{C48BC49F-B5F4-C299-7CD2-96796AAD2727}"/>
              </a:ext>
            </a:extLst>
          </p:cNvPr>
          <p:cNvCxnSpPr>
            <a:cxnSpLocks/>
            <a:endCxn id="5" idx="1"/>
          </p:cNvCxnSpPr>
          <p:nvPr/>
        </p:nvCxnSpPr>
        <p:spPr>
          <a:xfrm flipV="1">
            <a:off x="3657600" y="1508193"/>
            <a:ext cx="3632820" cy="32316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2FD5958-B00A-0A85-15E1-ECF85F1CD8EF}"/>
              </a:ext>
            </a:extLst>
          </p:cNvPr>
          <p:cNvCxnSpPr>
            <a:stCxn id="3" idx="3"/>
            <a:endCxn id="9" idx="1"/>
          </p:cNvCxnSpPr>
          <p:nvPr/>
        </p:nvCxnSpPr>
        <p:spPr>
          <a:xfrm flipV="1">
            <a:off x="5876544" y="2343802"/>
            <a:ext cx="1413876" cy="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C3FF2C5-37C2-18F7-FF6E-F213D3F0ADFA}"/>
              </a:ext>
            </a:extLst>
          </p:cNvPr>
          <p:cNvCxnSpPr>
            <a:cxnSpLocks/>
            <a:endCxn id="10" idx="1"/>
          </p:cNvCxnSpPr>
          <p:nvPr/>
        </p:nvCxnSpPr>
        <p:spPr>
          <a:xfrm>
            <a:off x="3291840" y="2822400"/>
            <a:ext cx="2305488" cy="69711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Footer Placeholder 19">
            <a:extLst>
              <a:ext uri="{FF2B5EF4-FFF2-40B4-BE49-F238E27FC236}">
                <a16:creationId xmlns:a16="http://schemas.microsoft.com/office/drawing/2014/main" id="{FF19BC99-08E1-2E60-7443-E923A4A3554F}"/>
              </a:ext>
            </a:extLst>
          </p:cNvPr>
          <p:cNvSpPr>
            <a:spLocks noGrp="1"/>
          </p:cNvSpPr>
          <p:nvPr>
            <p:ph type="ftr" sz="quarter" idx="11"/>
          </p:nvPr>
        </p:nvSpPr>
        <p:spPr/>
        <p:txBody>
          <a:bodyPr/>
          <a:lstStyle/>
          <a:p>
            <a:r>
              <a:rPr lang="en-US" altLang="zh-CN"/>
              <a:t>Hewing, Lukas, et al. 2020. 'Learning-based model predictive control: Toward safe learning in control.'</a:t>
            </a:r>
            <a:endParaRPr lang="zh-CN" altLang="en-US"/>
          </a:p>
        </p:txBody>
      </p:sp>
    </p:spTree>
    <p:extLst>
      <p:ext uri="{BB962C8B-B14F-4D97-AF65-F5344CB8AC3E}">
        <p14:creationId xmlns:p14="http://schemas.microsoft.com/office/powerpoint/2010/main" val="2693507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7AE87B4-2191-43C7-AFCD-B6A898EDD14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Wake Effect</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EBA2FDA-44F1-7B20-647C-15D41F459D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8770" y="1015554"/>
            <a:ext cx="7481681" cy="4826891"/>
          </a:xfrm>
          <a:prstGeom prst="rect">
            <a:avLst/>
          </a:prstGeom>
        </p:spPr>
      </p:pic>
      <p:sp>
        <p:nvSpPr>
          <p:cNvPr id="5" name="Oval 4">
            <a:extLst>
              <a:ext uri="{FF2B5EF4-FFF2-40B4-BE49-F238E27FC236}">
                <a16:creationId xmlns:a16="http://schemas.microsoft.com/office/drawing/2014/main" id="{95C5DBAC-78B9-CFD1-B144-DF6F17BF61BC}"/>
              </a:ext>
            </a:extLst>
          </p:cNvPr>
          <p:cNvSpPr/>
          <p:nvPr/>
        </p:nvSpPr>
        <p:spPr>
          <a:xfrm>
            <a:off x="2435088" y="3022553"/>
            <a:ext cx="1898374" cy="1400359"/>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9">
            <a:extLst>
              <a:ext uri="{FF2B5EF4-FFF2-40B4-BE49-F238E27FC236}">
                <a16:creationId xmlns:a16="http://schemas.microsoft.com/office/drawing/2014/main" id="{6011A776-1E53-70D2-D023-0D1DDB4499A5}"/>
              </a:ext>
            </a:extLst>
          </p:cNvPr>
          <p:cNvSpPr txBox="1"/>
          <p:nvPr/>
        </p:nvSpPr>
        <p:spPr>
          <a:xfrm>
            <a:off x="8465076" y="2690335"/>
            <a:ext cx="2713388" cy="2031325"/>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Effect on downstream WT:</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Less power production</a:t>
            </a: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FF0000"/>
                </a:solidFill>
                <a:latin typeface="Times New Roman" panose="02020603050405020304" pitchFamily="18" charset="0"/>
                <a:cs typeface="Times New Roman" panose="02020603050405020304" pitchFamily="18" charset="0"/>
              </a:rPr>
              <a:t>Increase structural loads</a:t>
            </a:r>
          </a:p>
          <a:p>
            <a:pPr marL="285750" indent="-285750">
              <a:buFont typeface="Arial" panose="020B0604020202020204" pitchFamily="34" charset="0"/>
              <a:buChar char="•"/>
            </a:pPr>
            <a:endParaRPr lang="en-US" altLang="zh-CN" dirty="0">
              <a:solidFill>
                <a:srgbClr val="FF0000"/>
              </a:solidFill>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20 – 45% Loss of Energy</a:t>
            </a:r>
            <a:endParaRPr lang="zh-CN" altLang="en-US" b="1" dirty="0">
              <a:latin typeface="Times New Roman" panose="02020603050405020304" pitchFamily="18" charset="0"/>
              <a:cs typeface="Times New Roman" panose="02020603050405020304" pitchFamily="18" charset="0"/>
            </a:endParaRPr>
          </a:p>
        </p:txBody>
      </p:sp>
      <p:sp>
        <p:nvSpPr>
          <p:cNvPr id="13" name="Footer Placeholder 12">
            <a:extLst>
              <a:ext uri="{FF2B5EF4-FFF2-40B4-BE49-F238E27FC236}">
                <a16:creationId xmlns:a16="http://schemas.microsoft.com/office/drawing/2014/main" id="{87C4FCB2-2A4A-6183-4B62-F012D29D392E}"/>
              </a:ext>
            </a:extLst>
          </p:cNvPr>
          <p:cNvSpPr>
            <a:spLocks noGrp="1"/>
          </p:cNvSpPr>
          <p:nvPr>
            <p:ph type="ftr" sz="quarter" idx="11"/>
          </p:nvPr>
        </p:nvSpPr>
        <p:spPr>
          <a:xfrm>
            <a:off x="1560443" y="6356350"/>
            <a:ext cx="8320465" cy="365125"/>
          </a:xfrm>
        </p:spPr>
        <p:txBody>
          <a:bodyPr/>
          <a:lstStyle/>
          <a:p>
            <a:r>
              <a:rPr lang="en-US" altLang="zh-CN"/>
              <a:t>van der Hoek, Daan, et al. 2019. 'Effects of axial induction control on wind farm energy production-a field test.'</a:t>
            </a:r>
            <a:endParaRPr lang="zh-CN" altLang="en-US" dirty="0"/>
          </a:p>
        </p:txBody>
      </p:sp>
    </p:spTree>
    <p:extLst>
      <p:ext uri="{BB962C8B-B14F-4D97-AF65-F5344CB8AC3E}">
        <p14:creationId xmlns:p14="http://schemas.microsoft.com/office/powerpoint/2010/main" val="4028441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36DC13-48C6-419A-ACC3-363F01F85B0B}"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Research Question</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265509" y="2002595"/>
            <a:ext cx="11502420" cy="4279871"/>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GB" sz="2800" dirty="0">
                <a:latin typeface="Times New Roman" panose="02020603050405020304" pitchFamily="18" charset="0"/>
                <a:cs typeface="Times New Roman" panose="02020603050405020304" pitchFamily="18" charset="0"/>
              </a:rPr>
              <a:t>How to use the LiDAR to construct a closed-loop control framework for the helix approach?</a:t>
            </a:r>
          </a:p>
          <a:p>
            <a:pPr marL="914400" lvl="2" indent="0">
              <a:lnSpc>
                <a:spcPct val="150000"/>
              </a:lnSpc>
              <a:buNone/>
            </a:pPr>
            <a:endParaRPr lang="en-GB" sz="2800" dirty="0">
              <a:latin typeface="Times New Roman" panose="02020603050405020304" pitchFamily="18" charset="0"/>
              <a:cs typeface="Times New Roman" panose="02020603050405020304" pitchFamily="18" charset="0"/>
            </a:endParaRPr>
          </a:p>
          <a:p>
            <a:pPr lvl="2">
              <a:lnSpc>
                <a:spcPct val="150000"/>
              </a:lnSpc>
            </a:pPr>
            <a:r>
              <a:rPr lang="en-GB" sz="2800" dirty="0">
                <a:solidFill>
                  <a:srgbClr val="00B050"/>
                </a:solidFill>
                <a:latin typeface="Times New Roman" panose="02020603050405020304" pitchFamily="18" charset="0"/>
                <a:cs typeface="Times New Roman" panose="02020603050405020304" pitchFamily="18" charset="0"/>
              </a:rPr>
              <a:t>What LiDAR configuration?</a:t>
            </a:r>
          </a:p>
          <a:p>
            <a:pPr lvl="2">
              <a:lnSpc>
                <a:spcPct val="150000"/>
              </a:lnSpc>
            </a:pPr>
            <a:r>
              <a:rPr lang="en-GB" altLang="zh-CN" sz="2800" dirty="0">
                <a:solidFill>
                  <a:srgbClr val="00B050"/>
                </a:solidFill>
                <a:latin typeface="Times New Roman" panose="02020603050405020304" pitchFamily="18" charset="0"/>
                <a:cs typeface="Times New Roman" panose="02020603050405020304" pitchFamily="18" charset="0"/>
              </a:rPr>
              <a:t>Why Helix approach?</a:t>
            </a:r>
            <a:endParaRPr lang="en-GB" sz="2800" dirty="0">
              <a:solidFill>
                <a:srgbClr val="00B050"/>
              </a:solidFill>
              <a:latin typeface="Times New Roman" panose="02020603050405020304" pitchFamily="18" charset="0"/>
              <a:cs typeface="Times New Roman" panose="02020603050405020304" pitchFamily="18" charset="0"/>
            </a:endParaRPr>
          </a:p>
          <a:p>
            <a:pPr lvl="2">
              <a:lnSpc>
                <a:spcPct val="150000"/>
              </a:lnSpc>
            </a:pPr>
            <a:r>
              <a:rPr lang="en-GB" sz="2800" dirty="0">
                <a:solidFill>
                  <a:srgbClr val="00B050"/>
                </a:solidFill>
                <a:latin typeface="Times New Roman" panose="02020603050405020304" pitchFamily="18" charset="0"/>
                <a:cs typeface="Times New Roman" panose="02020603050405020304" pitchFamily="18" charset="0"/>
              </a:rPr>
              <a:t>How to closed-loop control the helix?</a:t>
            </a:r>
          </a:p>
          <a:p>
            <a:pPr lvl="3">
              <a:lnSpc>
                <a:spcPct val="150000"/>
              </a:lnSpc>
            </a:pPr>
            <a:r>
              <a:rPr lang="en-GB" sz="2600" dirty="0">
                <a:solidFill>
                  <a:srgbClr val="00B050"/>
                </a:solidFill>
                <a:latin typeface="Times New Roman" panose="02020603050405020304" pitchFamily="18" charset="0"/>
                <a:cs typeface="Times New Roman" panose="02020603050405020304" pitchFamily="18" charset="0"/>
              </a:rPr>
              <a:t>What do you want to control?</a:t>
            </a:r>
          </a:p>
          <a:p>
            <a:pPr lvl="3">
              <a:lnSpc>
                <a:spcPct val="150000"/>
              </a:lnSpc>
            </a:pPr>
            <a:r>
              <a:rPr lang="en-GB" sz="2600" dirty="0">
                <a:solidFill>
                  <a:srgbClr val="00B050"/>
                </a:solidFill>
                <a:latin typeface="Times New Roman" panose="02020603050405020304" pitchFamily="18" charset="0"/>
                <a:cs typeface="Times New Roman" panose="02020603050405020304" pitchFamily="18" charset="0"/>
              </a:rPr>
              <a:t>Controller design</a:t>
            </a:r>
          </a:p>
        </p:txBody>
      </p:sp>
    </p:spTree>
    <p:extLst>
      <p:ext uri="{BB962C8B-B14F-4D97-AF65-F5344CB8AC3E}">
        <p14:creationId xmlns:p14="http://schemas.microsoft.com/office/powerpoint/2010/main" val="1990009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E3DB1-F10A-5663-3B19-7D13111ED0BE}"/>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Thanks for listening :)</a:t>
            </a:r>
            <a:endParaRPr lang="zh-CN" altLang="en-US"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05DB0741-B336-14AC-5A05-D17F965FA606}"/>
              </a:ext>
            </a:extLst>
          </p:cNvPr>
          <p:cNvSpPr>
            <a:spLocks noGrp="1"/>
          </p:cNvSpPr>
          <p:nvPr>
            <p:ph type="sldNum" sz="quarter" idx="12"/>
          </p:nvPr>
        </p:nvSpPr>
        <p:spPr/>
        <p:txBody>
          <a:bodyPr/>
          <a:lstStyle/>
          <a:p>
            <a:fld id="{45FC50E4-B149-441E-B912-A23CDA3E7583}" type="slidenum">
              <a:rPr lang="zh-CN" altLang="en-US" smtClean="0"/>
              <a:t>41</a:t>
            </a:fld>
            <a:endParaRPr lang="zh-CN" altLang="en-US"/>
          </a:p>
        </p:txBody>
      </p:sp>
      <p:pic>
        <p:nvPicPr>
          <p:cNvPr id="7" name="Picture 2" descr="TU Delft logo - Mediamatic">
            <a:extLst>
              <a:ext uri="{FF2B5EF4-FFF2-40B4-BE49-F238E27FC236}">
                <a16:creationId xmlns:a16="http://schemas.microsoft.com/office/drawing/2014/main" id="{2AAC5969-6D02-6E21-8E83-6E3189C024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4">
            <a:extLst>
              <a:ext uri="{FF2B5EF4-FFF2-40B4-BE49-F238E27FC236}">
                <a16:creationId xmlns:a16="http://schemas.microsoft.com/office/drawing/2014/main" id="{7D295A78-3425-A051-C270-78FDF8DD04FC}"/>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590584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normAutofit/>
          </a:bodyPr>
          <a:lstStyle/>
          <a:p>
            <a:r>
              <a:rPr lang="en-US" altLang="zh-CN" sz="4400" b="0" i="0" dirty="0">
                <a:effectLst/>
                <a:highlight>
                  <a:srgbClr val="FFFFFF"/>
                </a:highlight>
                <a:latin typeface="Times New Roman" panose="02020603050405020304" pitchFamily="18" charset="0"/>
                <a:cs typeface="Times New Roman" panose="02020603050405020304" pitchFamily="18" charset="0"/>
              </a:rPr>
              <a:t>LiDAR Demo</a:t>
            </a:r>
            <a:endParaRPr lang="zh-CN" altLang="en-US" sz="4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14/06/2024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1B95E056-8CA9-B911-3847-EC66C6F0F93C}"/>
              </a:ext>
            </a:extLst>
          </p:cNvPr>
          <p:cNvSpPr>
            <a:spLocks noGrp="1"/>
          </p:cNvSpPr>
          <p:nvPr>
            <p:ph type="dt" sz="half" idx="10"/>
          </p:nvPr>
        </p:nvSpPr>
        <p:spPr/>
        <p:txBody>
          <a:bodyPr/>
          <a:lstStyle/>
          <a:p>
            <a:fld id="{9D6DF5DE-32CA-498E-90A4-ADC1403971C2}" type="datetime1">
              <a:rPr lang="nl-NL" altLang="zh-CN" smtClean="0"/>
              <a:t>14-6-2024</a:t>
            </a:fld>
            <a:endParaRPr lang="zh-CN" altLang="en-US"/>
          </a:p>
        </p:txBody>
      </p:sp>
      <p:sp>
        <p:nvSpPr>
          <p:cNvPr id="7" name="Slide Number Placeholder 6">
            <a:extLst>
              <a:ext uri="{FF2B5EF4-FFF2-40B4-BE49-F238E27FC236}">
                <a16:creationId xmlns:a16="http://schemas.microsoft.com/office/drawing/2014/main" id="{95D8BE00-E95A-5338-5B17-5219023BDFDB}"/>
              </a:ext>
            </a:extLst>
          </p:cNvPr>
          <p:cNvSpPr>
            <a:spLocks noGrp="1"/>
          </p:cNvSpPr>
          <p:nvPr>
            <p:ph type="sldNum" sz="quarter" idx="12"/>
          </p:nvPr>
        </p:nvSpPr>
        <p:spPr/>
        <p:txBody>
          <a:bodyPr/>
          <a:lstStyle/>
          <a:p>
            <a:fld id="{45FC50E4-B149-441E-B912-A23CDA3E7583}" type="slidenum">
              <a:rPr lang="zh-CN" altLang="en-US" smtClean="0"/>
              <a:t>42</a:t>
            </a:fld>
            <a:endParaRPr lang="zh-CN" altLang="en-US"/>
          </a:p>
        </p:txBody>
      </p:sp>
    </p:spTree>
    <p:extLst>
      <p:ext uri="{BB962C8B-B14F-4D97-AF65-F5344CB8AC3E}">
        <p14:creationId xmlns:p14="http://schemas.microsoft.com/office/powerpoint/2010/main" val="24131646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2BD1D7-7FB9-45F4-9EC4-134F0AA1A3D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Model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06BF1A7-00C2-AD4F-E682-41B7CF5E4C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509" y="968299"/>
            <a:ext cx="4104043" cy="4213302"/>
          </a:xfrm>
          <a:prstGeom prst="rect">
            <a:avLst/>
          </a:prstGeom>
        </p:spPr>
      </p:pic>
      <p:pic>
        <p:nvPicPr>
          <p:cNvPr id="10" name="Picture 9">
            <a:extLst>
              <a:ext uri="{FF2B5EF4-FFF2-40B4-BE49-F238E27FC236}">
                <a16:creationId xmlns:a16="http://schemas.microsoft.com/office/drawing/2014/main" id="{AC00C90E-112E-4BC7-A491-5011174D1734}"/>
              </a:ext>
            </a:extLst>
          </p:cNvPr>
          <p:cNvPicPr>
            <a:picLocks noChangeAspect="1"/>
          </p:cNvPicPr>
          <p:nvPr/>
        </p:nvPicPr>
        <p:blipFill>
          <a:blip r:embed="rId5"/>
          <a:stretch>
            <a:fillRect/>
          </a:stretch>
        </p:blipFill>
        <p:spPr>
          <a:xfrm>
            <a:off x="3954066" y="1139503"/>
            <a:ext cx="8237934" cy="2491956"/>
          </a:xfrm>
          <a:prstGeom prst="rect">
            <a:avLst/>
          </a:prstGeom>
        </p:spPr>
      </p:pic>
      <p:sp>
        <p:nvSpPr>
          <p:cNvPr id="11" name="Footer Placeholder 10">
            <a:extLst>
              <a:ext uri="{FF2B5EF4-FFF2-40B4-BE49-F238E27FC236}">
                <a16:creationId xmlns:a16="http://schemas.microsoft.com/office/drawing/2014/main" id="{E13A9E66-CB73-6F84-A604-B1787F96FFF0}"/>
              </a:ext>
            </a:extLst>
          </p:cNvPr>
          <p:cNvSpPr>
            <a:spLocks noGrp="1"/>
          </p:cNvSpPr>
          <p:nvPr>
            <p:ph type="ftr" sz="quarter" idx="11"/>
          </p:nvPr>
        </p:nvSpPr>
        <p:spPr/>
        <p:txBody>
          <a:bodyPr/>
          <a:lstStyle/>
          <a:p>
            <a:r>
              <a:rPr lang="en-US" altLang="zh-CN" dirty="0"/>
              <a:t>Andrew </a:t>
            </a:r>
            <a:r>
              <a:rPr lang="en-US" altLang="zh-CN" dirty="0" err="1"/>
              <a:t>Scholbrock</a:t>
            </a:r>
            <a:r>
              <a:rPr lang="en-US" altLang="zh-CN" dirty="0"/>
              <a:t> et al. 2016. 'Lidar-enhanced wind turbine control: Past, present, and future.'</a:t>
            </a:r>
            <a:endParaRPr lang="zh-CN" altLang="en-US" dirty="0"/>
          </a:p>
        </p:txBody>
      </p:sp>
    </p:spTree>
    <p:extLst>
      <p:ext uri="{BB962C8B-B14F-4D97-AF65-F5344CB8AC3E}">
        <p14:creationId xmlns:p14="http://schemas.microsoft.com/office/powerpoint/2010/main" val="2530216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D82DBE7-F5CA-4786-ADAF-656748AFC3BD}"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44</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Result</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06BF1A7-00C2-AD4F-E682-41B7CF5E4C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509" y="968299"/>
            <a:ext cx="4104043" cy="4213302"/>
          </a:xfrm>
          <a:prstGeom prst="rect">
            <a:avLst/>
          </a:prstGeom>
        </p:spPr>
      </p:pic>
      <p:pic>
        <p:nvPicPr>
          <p:cNvPr id="3" name="Picture 2">
            <a:extLst>
              <a:ext uri="{FF2B5EF4-FFF2-40B4-BE49-F238E27FC236}">
                <a16:creationId xmlns:a16="http://schemas.microsoft.com/office/drawing/2014/main" id="{B2194433-8CED-0582-9D43-20EA55AE8C8B}"/>
              </a:ext>
            </a:extLst>
          </p:cNvPr>
          <p:cNvPicPr>
            <a:picLocks noChangeAspect="1"/>
          </p:cNvPicPr>
          <p:nvPr/>
        </p:nvPicPr>
        <p:blipFill>
          <a:blip r:embed="rId5"/>
          <a:stretch>
            <a:fillRect/>
          </a:stretch>
        </p:blipFill>
        <p:spPr>
          <a:xfrm>
            <a:off x="4083004" y="857250"/>
            <a:ext cx="2880610" cy="1409822"/>
          </a:xfrm>
          <a:prstGeom prst="rect">
            <a:avLst/>
          </a:prstGeom>
        </p:spPr>
      </p:pic>
      <p:sp>
        <p:nvSpPr>
          <p:cNvPr id="5" name="Footer Placeholder 4">
            <a:extLst>
              <a:ext uri="{FF2B5EF4-FFF2-40B4-BE49-F238E27FC236}">
                <a16:creationId xmlns:a16="http://schemas.microsoft.com/office/drawing/2014/main" id="{5A9E57A1-8DDC-68FC-1CD4-8D06B9CE850B}"/>
              </a:ext>
            </a:extLst>
          </p:cNvPr>
          <p:cNvSpPr>
            <a:spLocks noGrp="1"/>
          </p:cNvSpPr>
          <p:nvPr>
            <p:ph type="ftr" sz="quarter" idx="11"/>
          </p:nvPr>
        </p:nvSpPr>
        <p:spPr/>
        <p:txBody>
          <a:bodyPr/>
          <a:lstStyle/>
          <a:p>
            <a:r>
              <a:rPr lang="en-US" altLang="zh-CN"/>
              <a:t>Andrew Scholbrock et al. 2016. 'Lidar-enhanced wind turbine control: Past, present, and future.'</a:t>
            </a:r>
            <a:endParaRPr lang="zh-CN" altLang="en-US"/>
          </a:p>
        </p:txBody>
      </p:sp>
    </p:spTree>
    <p:extLst>
      <p:ext uri="{BB962C8B-B14F-4D97-AF65-F5344CB8AC3E}">
        <p14:creationId xmlns:p14="http://schemas.microsoft.com/office/powerpoint/2010/main" val="4082361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2BD1D7-7FB9-45F4-9EC4-134F0AA1A3D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 single point (8m/s)</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9FBF364-542C-D632-E16F-80AB9A9185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388" y="825644"/>
            <a:ext cx="11093598" cy="5356128"/>
          </a:xfrm>
          <a:prstGeom prst="rect">
            <a:avLst/>
          </a:prstGeom>
        </p:spPr>
      </p:pic>
    </p:spTree>
    <p:extLst>
      <p:ext uri="{BB962C8B-B14F-4D97-AF65-F5344CB8AC3E}">
        <p14:creationId xmlns:p14="http://schemas.microsoft.com/office/powerpoint/2010/main" val="698619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2BD1D7-7FB9-45F4-9EC4-134F0AA1A3D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 single point FFT (8m/s)</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9FBF364-542C-D632-E16F-80AB9A9185D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0388" y="825644"/>
            <a:ext cx="11093598" cy="5356127"/>
          </a:xfrm>
          <a:prstGeom prst="rect">
            <a:avLst/>
          </a:prstGeom>
        </p:spPr>
      </p:pic>
    </p:spTree>
    <p:extLst>
      <p:ext uri="{BB962C8B-B14F-4D97-AF65-F5344CB8AC3E}">
        <p14:creationId xmlns:p14="http://schemas.microsoft.com/office/powerpoint/2010/main" val="2445415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2BD1D7-7FB9-45F4-9EC4-134F0AA1A3D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 snapshot (8m/s)</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9FBF364-542C-D632-E16F-80AB9A9185D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0388" y="825644"/>
            <a:ext cx="11093598" cy="5356127"/>
          </a:xfrm>
          <a:prstGeom prst="rect">
            <a:avLst/>
          </a:prstGeom>
        </p:spPr>
      </p:pic>
    </p:spTree>
    <p:extLst>
      <p:ext uri="{BB962C8B-B14F-4D97-AF65-F5344CB8AC3E}">
        <p14:creationId xmlns:p14="http://schemas.microsoft.com/office/powerpoint/2010/main" val="705915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2BD1D7-7FB9-45F4-9EC4-134F0AA1A3D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48</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 Turbulence NTM-C (8m/s)</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70352259-4FF4-E6C5-4982-2DCE8268872B}"/>
              </a:ext>
            </a:extLst>
          </p:cNvPr>
          <p:cNvPicPr>
            <a:picLocks noChangeAspect="1"/>
          </p:cNvPicPr>
          <p:nvPr/>
        </p:nvPicPr>
        <p:blipFill>
          <a:blip r:embed="rId4"/>
          <a:stretch>
            <a:fillRect/>
          </a:stretch>
        </p:blipFill>
        <p:spPr>
          <a:xfrm>
            <a:off x="1820809" y="777010"/>
            <a:ext cx="8550381" cy="5303980"/>
          </a:xfrm>
          <a:prstGeom prst="rect">
            <a:avLst/>
          </a:prstGeom>
        </p:spPr>
      </p:pic>
    </p:spTree>
    <p:extLst>
      <p:ext uri="{BB962C8B-B14F-4D97-AF65-F5344CB8AC3E}">
        <p14:creationId xmlns:p14="http://schemas.microsoft.com/office/powerpoint/2010/main" val="370803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2BD1D7-7FB9-45F4-9EC4-134F0AA1A3D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49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 single point (Turb 8m/s)</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9FBF364-542C-D632-E16F-80AB9A9185D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0388" y="825644"/>
            <a:ext cx="11093598" cy="5356127"/>
          </a:xfrm>
          <a:prstGeom prst="rect">
            <a:avLst/>
          </a:prstGeom>
        </p:spPr>
      </p:pic>
    </p:spTree>
    <p:extLst>
      <p:ext uri="{BB962C8B-B14F-4D97-AF65-F5344CB8AC3E}">
        <p14:creationId xmlns:p14="http://schemas.microsoft.com/office/powerpoint/2010/main" val="466976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2E8325-150D-42B1-AA59-53120B0A7EC8}"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Wind Farm Flow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0"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Axial Induction Control </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Steering</a:t>
            </a:r>
          </a:p>
          <a:p>
            <a:pPr lvl="2">
              <a:lnSpc>
                <a:spcPct val="150000"/>
              </a:lnSpc>
              <a:buFont typeface="Wingdings" panose="05000000000000000000" pitchFamily="2" charset="2"/>
              <a:buChar char="l"/>
            </a:pPr>
            <a:r>
              <a:rPr lang="en-GB" dirty="0">
                <a:latin typeface="Times New Roman" panose="02020603050405020304" pitchFamily="18" charset="0"/>
                <a:cs typeface="Times New Roman" panose="02020603050405020304" pitchFamily="18" charset="0"/>
              </a:rPr>
              <a:t>Wake Mixing</a:t>
            </a:r>
          </a:p>
        </p:txBody>
      </p:sp>
      <p:pic>
        <p:nvPicPr>
          <p:cNvPr id="4" name="Picture 3">
            <a:extLst>
              <a:ext uri="{FF2B5EF4-FFF2-40B4-BE49-F238E27FC236}">
                <a16:creationId xmlns:a16="http://schemas.microsoft.com/office/drawing/2014/main" id="{C73C1323-1BE2-453A-43FA-D080963579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8512" y="961965"/>
            <a:ext cx="6660089" cy="4934069"/>
          </a:xfrm>
          <a:prstGeom prst="rect">
            <a:avLst/>
          </a:prstGeom>
        </p:spPr>
      </p:pic>
    </p:spTree>
    <p:extLst>
      <p:ext uri="{BB962C8B-B14F-4D97-AF65-F5344CB8AC3E}">
        <p14:creationId xmlns:p14="http://schemas.microsoft.com/office/powerpoint/2010/main" val="580220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2BD1D7-7FB9-45F4-9EC4-134F0AA1A3D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50</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 single point FFT (Turb 8m/s)</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9FBF364-542C-D632-E16F-80AB9A9185D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0389" y="825644"/>
            <a:ext cx="11093596" cy="5356127"/>
          </a:xfrm>
          <a:prstGeom prst="rect">
            <a:avLst/>
          </a:prstGeom>
        </p:spPr>
      </p:pic>
    </p:spTree>
    <p:extLst>
      <p:ext uri="{BB962C8B-B14F-4D97-AF65-F5344CB8AC3E}">
        <p14:creationId xmlns:p14="http://schemas.microsoft.com/office/powerpoint/2010/main" val="170202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2BD1D7-7FB9-45F4-9EC4-134F0AA1A3D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51</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LiDAR --- snapshot (Turb 8m/s)</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9FBF364-542C-D632-E16F-80AB9A9185D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0389" y="825644"/>
            <a:ext cx="11093596" cy="5356127"/>
          </a:xfrm>
          <a:prstGeom prst="rect">
            <a:avLst/>
          </a:prstGeom>
        </p:spPr>
      </p:pic>
    </p:spTree>
    <p:extLst>
      <p:ext uri="{BB962C8B-B14F-4D97-AF65-F5344CB8AC3E}">
        <p14:creationId xmlns:p14="http://schemas.microsoft.com/office/powerpoint/2010/main" val="258042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normAutofit/>
          </a:bodyPr>
          <a:lstStyle/>
          <a:p>
            <a:r>
              <a:rPr lang="en-US" altLang="zh-CN" sz="4400" b="0" i="0" dirty="0">
                <a:effectLst/>
                <a:highlight>
                  <a:srgbClr val="FFFFFF"/>
                </a:highlight>
                <a:latin typeface="Times New Roman" panose="02020603050405020304" pitchFamily="18" charset="0"/>
                <a:cs typeface="Times New Roman" panose="02020603050405020304" pitchFamily="18" charset="0"/>
              </a:rPr>
              <a:t>To-Do</a:t>
            </a:r>
            <a:endParaRPr lang="zh-CN" altLang="en-US" sz="4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14/06/2024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1B95E056-8CA9-B911-3847-EC66C6F0F93C}"/>
              </a:ext>
            </a:extLst>
          </p:cNvPr>
          <p:cNvSpPr>
            <a:spLocks noGrp="1"/>
          </p:cNvSpPr>
          <p:nvPr>
            <p:ph type="dt" sz="half" idx="10"/>
          </p:nvPr>
        </p:nvSpPr>
        <p:spPr/>
        <p:txBody>
          <a:bodyPr/>
          <a:lstStyle/>
          <a:p>
            <a:fld id="{9D6DF5DE-32CA-498E-90A4-ADC1403971C2}" type="datetime1">
              <a:rPr lang="nl-NL" altLang="zh-CN" smtClean="0"/>
              <a:t>14-6-2024</a:t>
            </a:fld>
            <a:endParaRPr lang="zh-CN" altLang="en-US"/>
          </a:p>
        </p:txBody>
      </p:sp>
      <p:sp>
        <p:nvSpPr>
          <p:cNvPr id="7" name="Slide Number Placeholder 6">
            <a:extLst>
              <a:ext uri="{FF2B5EF4-FFF2-40B4-BE49-F238E27FC236}">
                <a16:creationId xmlns:a16="http://schemas.microsoft.com/office/drawing/2014/main" id="{95D8BE00-E95A-5338-5B17-5219023BDFDB}"/>
              </a:ext>
            </a:extLst>
          </p:cNvPr>
          <p:cNvSpPr>
            <a:spLocks noGrp="1"/>
          </p:cNvSpPr>
          <p:nvPr>
            <p:ph type="sldNum" sz="quarter" idx="12"/>
          </p:nvPr>
        </p:nvSpPr>
        <p:spPr/>
        <p:txBody>
          <a:bodyPr/>
          <a:lstStyle/>
          <a:p>
            <a:fld id="{45FC50E4-B149-441E-B912-A23CDA3E7583}" type="slidenum">
              <a:rPr lang="zh-CN" altLang="en-US" smtClean="0"/>
              <a:t>52</a:t>
            </a:fld>
            <a:endParaRPr lang="zh-CN" altLang="en-US"/>
          </a:p>
        </p:txBody>
      </p:sp>
    </p:spTree>
    <p:extLst>
      <p:ext uri="{BB962C8B-B14F-4D97-AF65-F5344CB8AC3E}">
        <p14:creationId xmlns:p14="http://schemas.microsoft.com/office/powerpoint/2010/main" val="75461647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7CCA7F9-0541-421D-8FCB-31FA8402016F}"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53</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To do</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AF769FC-FFBC-0B1A-8DF5-2D712C8CA842}"/>
              </a:ext>
            </a:extLst>
          </p:cNvPr>
          <p:cNvSpPr txBox="1"/>
          <p:nvPr/>
        </p:nvSpPr>
        <p:spPr>
          <a:xfrm>
            <a:off x="265509" y="2626764"/>
            <a:ext cx="4358886" cy="646331"/>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PI Controller: Brutal force reference tracking</a:t>
            </a:r>
          </a:p>
          <a:p>
            <a:r>
              <a:rPr lang="en-US" altLang="zh-CN" dirty="0">
                <a:latin typeface="Times New Roman" panose="02020603050405020304" pitchFamily="18" charset="0"/>
                <a:cs typeface="Times New Roman" panose="02020603050405020304" pitchFamily="18" charset="0"/>
              </a:rPr>
              <a:t>Data sampling:</a:t>
            </a:r>
          </a:p>
        </p:txBody>
      </p:sp>
      <p:pic>
        <p:nvPicPr>
          <p:cNvPr id="3" name="Picture 2">
            <a:extLst>
              <a:ext uri="{FF2B5EF4-FFF2-40B4-BE49-F238E27FC236}">
                <a16:creationId xmlns:a16="http://schemas.microsoft.com/office/drawing/2014/main" id="{BBB0171B-4E74-98B8-E873-D31C82689749}"/>
              </a:ext>
            </a:extLst>
          </p:cNvPr>
          <p:cNvPicPr>
            <a:picLocks noChangeAspect="1"/>
          </p:cNvPicPr>
          <p:nvPr/>
        </p:nvPicPr>
        <p:blipFill>
          <a:blip r:embed="rId4"/>
          <a:stretch>
            <a:fillRect/>
          </a:stretch>
        </p:blipFill>
        <p:spPr>
          <a:xfrm>
            <a:off x="265509" y="994190"/>
            <a:ext cx="7297168" cy="1495634"/>
          </a:xfrm>
          <a:prstGeom prst="rect">
            <a:avLst/>
          </a:prstGeom>
        </p:spPr>
      </p:pic>
      <p:pic>
        <p:nvPicPr>
          <p:cNvPr id="9" name="Picture 8">
            <a:extLst>
              <a:ext uri="{FF2B5EF4-FFF2-40B4-BE49-F238E27FC236}">
                <a16:creationId xmlns:a16="http://schemas.microsoft.com/office/drawing/2014/main" id="{C7780088-53CB-5DA2-8231-EB1381D9B181}"/>
              </a:ext>
            </a:extLst>
          </p:cNvPr>
          <p:cNvPicPr>
            <a:picLocks noChangeAspect="1"/>
          </p:cNvPicPr>
          <p:nvPr/>
        </p:nvPicPr>
        <p:blipFill>
          <a:blip r:embed="rId5"/>
          <a:stretch>
            <a:fillRect/>
          </a:stretch>
        </p:blipFill>
        <p:spPr>
          <a:xfrm>
            <a:off x="1945797" y="2989154"/>
            <a:ext cx="6085310" cy="2874656"/>
          </a:xfrm>
          <a:prstGeom prst="rect">
            <a:avLst/>
          </a:prstGeom>
        </p:spPr>
      </p:pic>
    </p:spTree>
    <p:extLst>
      <p:ext uri="{BB962C8B-B14F-4D97-AF65-F5344CB8AC3E}">
        <p14:creationId xmlns:p14="http://schemas.microsoft.com/office/powerpoint/2010/main" val="3284242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BAEC-2CC8-50D7-DE71-9F5458F1E518}"/>
              </a:ext>
            </a:extLst>
          </p:cNvPr>
          <p:cNvSpPr>
            <a:spLocks noGrp="1"/>
          </p:cNvSpPr>
          <p:nvPr>
            <p:ph type="ctrTitle"/>
          </p:nvPr>
        </p:nvSpPr>
        <p:spPr/>
        <p:txBody>
          <a:bodyPr>
            <a:normAutofit/>
          </a:bodyPr>
          <a:lstStyle/>
          <a:p>
            <a:r>
              <a:rPr lang="en-US" altLang="zh-CN" sz="4400" dirty="0" err="1">
                <a:highlight>
                  <a:srgbClr val="FFFFFF"/>
                </a:highlight>
                <a:latin typeface="Times New Roman" panose="02020603050405020304" pitchFamily="18" charset="0"/>
                <a:cs typeface="Times New Roman" panose="02020603050405020304" pitchFamily="18" charset="0"/>
              </a:rPr>
              <a:t>MoMi</a:t>
            </a:r>
            <a:r>
              <a:rPr lang="en-US" altLang="zh-CN" sz="4400" dirty="0">
                <a:highlight>
                  <a:srgbClr val="FFFFFF"/>
                </a:highlight>
                <a:latin typeface="Times New Roman" panose="02020603050405020304" pitchFamily="18" charset="0"/>
                <a:cs typeface="Times New Roman" panose="02020603050405020304" pitchFamily="18" charset="0"/>
              </a:rPr>
              <a:t> and Summer</a:t>
            </a:r>
            <a:endParaRPr lang="zh-CN" altLang="en-US" sz="4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E686F1F-31CE-F62F-FF9E-EB6409939CA4}"/>
              </a:ext>
            </a:extLst>
          </p:cNvPr>
          <p:cNvSpPr>
            <a:spLocks noGrp="1"/>
          </p:cNvSpPr>
          <p:nvPr>
            <p:ph type="subTitle" idx="1"/>
          </p:nvPr>
        </p:nvSpPr>
        <p:spPr/>
        <p:txBody>
          <a:bodyPr/>
          <a:lstStyle/>
          <a:p>
            <a:r>
              <a:rPr lang="en-US" altLang="zh-CN" dirty="0">
                <a:latin typeface="Times New Roman" panose="02020603050405020304" pitchFamily="18" charset="0"/>
                <a:cs typeface="Times New Roman" panose="02020603050405020304" pitchFamily="18" charset="0"/>
              </a:rPr>
              <a:t>14/06/2024</a:t>
            </a:r>
            <a:endParaRPr lang="zh-CN" altLang="en-US" dirty="0">
              <a:latin typeface="Times New Roman" panose="02020603050405020304" pitchFamily="18" charset="0"/>
              <a:cs typeface="Times New Roman" panose="02020603050405020304" pitchFamily="18" charset="0"/>
            </a:endParaRPr>
          </a:p>
        </p:txBody>
      </p:sp>
      <p:pic>
        <p:nvPicPr>
          <p:cNvPr id="4" name="Picture 2" descr="TU Delft logo - Mediamatic">
            <a:extLst>
              <a:ext uri="{FF2B5EF4-FFF2-40B4-BE49-F238E27FC236}">
                <a16:creationId xmlns:a16="http://schemas.microsoft.com/office/drawing/2014/main" id="{64F96AF9-9456-8924-97F7-E6A5B1475A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a16="http://schemas.microsoft.com/office/drawing/2014/main" id="{1B95E056-8CA9-B911-3847-EC66C6F0F93C}"/>
              </a:ext>
            </a:extLst>
          </p:cNvPr>
          <p:cNvSpPr>
            <a:spLocks noGrp="1"/>
          </p:cNvSpPr>
          <p:nvPr>
            <p:ph type="dt" sz="half" idx="10"/>
          </p:nvPr>
        </p:nvSpPr>
        <p:spPr/>
        <p:txBody>
          <a:bodyPr/>
          <a:lstStyle/>
          <a:p>
            <a:fld id="{9D6DF5DE-32CA-498E-90A4-ADC1403971C2}" type="datetime1">
              <a:rPr lang="nl-NL" altLang="zh-CN" smtClean="0"/>
              <a:t>14-6-2024</a:t>
            </a:fld>
            <a:endParaRPr lang="zh-CN" altLang="en-US"/>
          </a:p>
        </p:txBody>
      </p:sp>
      <p:sp>
        <p:nvSpPr>
          <p:cNvPr id="7" name="Slide Number Placeholder 6">
            <a:extLst>
              <a:ext uri="{FF2B5EF4-FFF2-40B4-BE49-F238E27FC236}">
                <a16:creationId xmlns:a16="http://schemas.microsoft.com/office/drawing/2014/main" id="{95D8BE00-E95A-5338-5B17-5219023BDFDB}"/>
              </a:ext>
            </a:extLst>
          </p:cNvPr>
          <p:cNvSpPr>
            <a:spLocks noGrp="1"/>
          </p:cNvSpPr>
          <p:nvPr>
            <p:ph type="sldNum" sz="quarter" idx="12"/>
          </p:nvPr>
        </p:nvSpPr>
        <p:spPr/>
        <p:txBody>
          <a:bodyPr/>
          <a:lstStyle/>
          <a:p>
            <a:fld id="{45FC50E4-B149-441E-B912-A23CDA3E7583}" type="slidenum">
              <a:rPr lang="zh-CN" altLang="en-US" smtClean="0"/>
              <a:t>54</a:t>
            </a:fld>
            <a:endParaRPr lang="zh-CN" altLang="en-US"/>
          </a:p>
        </p:txBody>
      </p:sp>
    </p:spTree>
    <p:extLst>
      <p:ext uri="{BB962C8B-B14F-4D97-AF65-F5344CB8AC3E}">
        <p14:creationId xmlns:p14="http://schemas.microsoft.com/office/powerpoint/2010/main" val="1431766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ACD10B8-9C50-4B9C-88F3-1F1A96367009}"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6</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Axial Induction Control</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DAAAA8C-D937-BD7F-119F-81F64333762D}"/>
              </a:ext>
            </a:extLst>
          </p:cNvPr>
          <p:cNvPicPr>
            <a:picLocks noChangeAspect="1"/>
          </p:cNvPicPr>
          <p:nvPr/>
        </p:nvPicPr>
        <p:blipFill>
          <a:blip r:embed="rId4"/>
          <a:stretch>
            <a:fillRect/>
          </a:stretch>
        </p:blipFill>
        <p:spPr>
          <a:xfrm>
            <a:off x="265509" y="1429535"/>
            <a:ext cx="8588484" cy="3292125"/>
          </a:xfrm>
          <a:prstGeom prst="rect">
            <a:avLst/>
          </a:prstGeom>
        </p:spPr>
      </p:pic>
      <p:sp>
        <p:nvSpPr>
          <p:cNvPr id="9" name="TextBox 8">
            <a:extLst>
              <a:ext uri="{FF2B5EF4-FFF2-40B4-BE49-F238E27FC236}">
                <a16:creationId xmlns:a16="http://schemas.microsoft.com/office/drawing/2014/main" id="{15F3E540-E646-9474-70BE-ABF98E08D1D1}"/>
              </a:ext>
            </a:extLst>
          </p:cNvPr>
          <p:cNvSpPr txBox="1"/>
          <p:nvPr/>
        </p:nvSpPr>
        <p:spPr>
          <a:xfrm>
            <a:off x="9061424" y="2413337"/>
            <a:ext cx="2713388" cy="1477328"/>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Derate</a:t>
            </a:r>
          </a:p>
          <a:p>
            <a:endParaRPr lang="en-US" altLang="zh-CN" b="1" dirty="0">
              <a:latin typeface="Times New Roman" panose="02020603050405020304" pitchFamily="18" charset="0"/>
              <a:cs typeface="Times New Roman" panose="02020603050405020304" pitchFamily="18" charset="0"/>
            </a:endParaRPr>
          </a:p>
          <a:p>
            <a:r>
              <a:rPr lang="en-US" altLang="zh-CN" dirty="0">
                <a:solidFill>
                  <a:srgbClr val="FF0000"/>
                </a:solidFill>
                <a:latin typeface="Times New Roman" panose="02020603050405020304" pitchFamily="18" charset="0"/>
                <a:cs typeface="Times New Roman" panose="02020603050405020304" pitchFamily="18" charset="0"/>
              </a:rPr>
              <a:t>the potential for increased energy extraction is rather low</a:t>
            </a:r>
            <a:endParaRPr lang="zh-CN" altLang="en-US" b="1" dirty="0">
              <a:solidFill>
                <a:srgbClr val="FF0000"/>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CCC76E9E-8F2E-B301-D981-06AD37A2C752}"/>
              </a:ext>
            </a:extLst>
          </p:cNvPr>
          <p:cNvSpPr txBox="1"/>
          <p:nvPr/>
        </p:nvSpPr>
        <p:spPr>
          <a:xfrm>
            <a:off x="1699842" y="4721660"/>
            <a:ext cx="1262019" cy="646331"/>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Normal Operation</a:t>
            </a:r>
            <a:endParaRPr lang="zh-CN" altLang="en-US" b="1"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F8EACA21-6BA8-12D0-E597-1F45402D9A74}"/>
              </a:ext>
            </a:extLst>
          </p:cNvPr>
          <p:cNvSpPr txBox="1"/>
          <p:nvPr/>
        </p:nvSpPr>
        <p:spPr>
          <a:xfrm>
            <a:off x="6129130" y="4721659"/>
            <a:ext cx="1735784" cy="646331"/>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Axial Induction Control</a:t>
            </a:r>
            <a:endParaRPr lang="zh-CN" altLang="en-US" b="1" dirty="0">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9E504030-2557-794E-2E42-5B82EF8247BE}"/>
              </a:ext>
            </a:extLst>
          </p:cNvPr>
          <p:cNvSpPr>
            <a:spLocks noGrp="1"/>
          </p:cNvSpPr>
          <p:nvPr>
            <p:ph type="ftr" sz="quarter" idx="11"/>
          </p:nvPr>
        </p:nvSpPr>
        <p:spPr>
          <a:xfrm>
            <a:off x="1918251" y="6356350"/>
            <a:ext cx="7464287" cy="365125"/>
          </a:xfrm>
        </p:spPr>
        <p:txBody>
          <a:bodyPr/>
          <a:lstStyle/>
          <a:p>
            <a:r>
              <a:rPr lang="en-US" altLang="zh-CN"/>
              <a:t>van der Hoek, Daan, et al. 2019. 'Effects of axial induction control on wind farm energy production-a field test.'</a:t>
            </a:r>
            <a:endParaRPr lang="zh-CN" altLang="en-US" dirty="0"/>
          </a:p>
        </p:txBody>
      </p:sp>
    </p:spTree>
    <p:extLst>
      <p:ext uri="{BB962C8B-B14F-4D97-AF65-F5344CB8AC3E}">
        <p14:creationId xmlns:p14="http://schemas.microsoft.com/office/powerpoint/2010/main" val="3513266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06CE6A8-0BD6-43F3-B642-ABFAB1A9BA95}"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7</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515600" cy="746649"/>
          </a:xfrm>
        </p:spPr>
        <p:txBody>
          <a:bodyPr/>
          <a:lstStyle/>
          <a:p>
            <a:r>
              <a:rPr lang="en-GB" dirty="0">
                <a:latin typeface="Times New Roman" panose="02020603050405020304" pitchFamily="18" charset="0"/>
                <a:cs typeface="Times New Roman" panose="02020603050405020304" pitchFamily="18" charset="0"/>
              </a:rPr>
              <a:t>Wake Steering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97ADCEC-9C70-5B95-E813-9756D072031B}"/>
              </a:ext>
            </a:extLst>
          </p:cNvPr>
          <p:cNvSpPr txBox="1"/>
          <p:nvPr/>
        </p:nvSpPr>
        <p:spPr>
          <a:xfrm>
            <a:off x="9061424" y="2413337"/>
            <a:ext cx="2713388" cy="369332"/>
          </a:xfrm>
          <a:prstGeom prst="rect">
            <a:avLst/>
          </a:prstGeom>
          <a:noFill/>
        </p:spPr>
        <p:txBody>
          <a:bodyPr wrap="square" rtlCol="0">
            <a:spAutoFit/>
          </a:bodyPr>
          <a:lstStyle/>
          <a:p>
            <a:endParaRPr lang="zh-CN" altLang="en-US" b="1" dirty="0">
              <a:solidFill>
                <a:srgbClr val="FF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753046E-CF99-3A90-DBF9-D65BA15615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56411" y="1897316"/>
            <a:ext cx="7479177" cy="3063367"/>
          </a:xfrm>
          <a:prstGeom prst="rect">
            <a:avLst/>
          </a:prstGeom>
        </p:spPr>
      </p:pic>
      <p:sp>
        <p:nvSpPr>
          <p:cNvPr id="11" name="Footer Placeholder 10">
            <a:extLst>
              <a:ext uri="{FF2B5EF4-FFF2-40B4-BE49-F238E27FC236}">
                <a16:creationId xmlns:a16="http://schemas.microsoft.com/office/drawing/2014/main" id="{2BE6BC45-17F6-2D31-E0C6-9825899F1065}"/>
              </a:ext>
            </a:extLst>
          </p:cNvPr>
          <p:cNvSpPr>
            <a:spLocks noGrp="1"/>
          </p:cNvSpPr>
          <p:nvPr>
            <p:ph type="ftr" sz="quarter" idx="11"/>
          </p:nvPr>
        </p:nvSpPr>
        <p:spPr/>
        <p:txBody>
          <a:bodyPr/>
          <a:lstStyle/>
          <a:p>
            <a:r>
              <a:rPr lang="en-US" altLang="zh-CN"/>
              <a:t>Ali C Kheirabadi and Ryozo Nagamune. 2019. 'A quantitative review of wind farm control with objective of wind farm power maximzation'</a:t>
            </a:r>
            <a:endParaRPr lang="zh-CN" altLang="en-US" dirty="0"/>
          </a:p>
        </p:txBody>
      </p:sp>
    </p:spTree>
    <p:extLst>
      <p:ext uri="{BB962C8B-B14F-4D97-AF65-F5344CB8AC3E}">
        <p14:creationId xmlns:p14="http://schemas.microsoft.com/office/powerpoint/2010/main" val="1013930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F9E2F0-719E-4935-B08C-E9B267F26CC8}"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8</a:t>
            </a:fld>
            <a:endParaRPr lang="en-GB" dirty="0"/>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97ADCEC-9C70-5B95-E813-9756D072031B}"/>
              </a:ext>
            </a:extLst>
          </p:cNvPr>
          <p:cNvSpPr txBox="1"/>
          <p:nvPr/>
        </p:nvSpPr>
        <p:spPr>
          <a:xfrm>
            <a:off x="9061424" y="2413337"/>
            <a:ext cx="2713388" cy="369332"/>
          </a:xfrm>
          <a:prstGeom prst="rect">
            <a:avLst/>
          </a:prstGeom>
          <a:noFill/>
        </p:spPr>
        <p:txBody>
          <a:bodyPr wrap="square" rtlCol="0">
            <a:spAutoFit/>
          </a:bodyPr>
          <a:lstStyle/>
          <a:p>
            <a:endParaRPr lang="zh-CN" altLang="en-US" b="1" dirty="0">
              <a:solidFill>
                <a:srgbClr val="FF0000"/>
              </a:solidFill>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F5DFAE3C-7695-0021-29F6-854A2EB9EA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3414" y="0"/>
            <a:ext cx="7408030" cy="6434067"/>
          </a:xfrm>
          <a:prstGeom prst="rect">
            <a:avLst/>
          </a:prstGeom>
        </p:spPr>
      </p:pic>
      <p:sp>
        <p:nvSpPr>
          <p:cNvPr id="9" name="Footer Placeholder 8">
            <a:extLst>
              <a:ext uri="{FF2B5EF4-FFF2-40B4-BE49-F238E27FC236}">
                <a16:creationId xmlns:a16="http://schemas.microsoft.com/office/drawing/2014/main" id="{CE03B13D-FC12-C975-46A4-3B214FD1EC2A}"/>
              </a:ext>
            </a:extLst>
          </p:cNvPr>
          <p:cNvSpPr>
            <a:spLocks noGrp="1"/>
          </p:cNvSpPr>
          <p:nvPr>
            <p:ph type="ftr" sz="quarter" idx="11"/>
          </p:nvPr>
        </p:nvSpPr>
        <p:spPr/>
        <p:txBody>
          <a:bodyPr/>
          <a:lstStyle/>
          <a:p>
            <a:r>
              <a:rPr lang="en-US" altLang="zh-CN"/>
              <a:t>Johan Meyers et al. 2022. 'Wind farm flow control: prospects and challenges'</a:t>
            </a:r>
            <a:endParaRPr lang="zh-CN" altLang="en-US"/>
          </a:p>
        </p:txBody>
      </p:sp>
    </p:spTree>
    <p:extLst>
      <p:ext uri="{BB962C8B-B14F-4D97-AF65-F5344CB8AC3E}">
        <p14:creationId xmlns:p14="http://schemas.microsoft.com/office/powerpoint/2010/main" val="2200174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4494E129-65AB-120A-F272-F5D0E90B1E54}"/>
              </a:ext>
            </a:extLst>
          </p:cNvPr>
          <p:cNvSpPr>
            <a:spLocks noGrp="1"/>
          </p:cNvSpPr>
          <p:nvPr>
            <p:ph type="dt" sz="half" idx="18"/>
          </p:nvPr>
        </p:nvSpPr>
        <p:spPr>
          <a:xfrm>
            <a:off x="10146569" y="6405669"/>
            <a:ext cx="766235"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kern="1200">
                <a:solidFill>
                  <a:schemeClr val="tx2"/>
                </a:solidFill>
                <a:latin typeface="+mn-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3CAEE5E-2350-47FF-9138-CA28FC1306C4}" type="datetime1">
              <a:rPr lang="nl-NL" altLang="zh-CN" smtClean="0"/>
              <a:t>14-6-2024</a:t>
            </a:fld>
            <a:endParaRPr lang="en-GB" dirty="0"/>
          </a:p>
        </p:txBody>
      </p:sp>
      <p:sp>
        <p:nvSpPr>
          <p:cNvPr id="7" name="Tijdelijke aanduiding voor dianummer 6">
            <a:extLst>
              <a:ext uri="{FF2B5EF4-FFF2-40B4-BE49-F238E27FC236}">
                <a16:creationId xmlns:a16="http://schemas.microsoft.com/office/drawing/2014/main" id="{FAA39A26-02F5-79B5-B635-1AFEBDC497BA}"/>
              </a:ext>
            </a:extLst>
          </p:cNvPr>
          <p:cNvSpPr>
            <a:spLocks noGrp="1"/>
          </p:cNvSpPr>
          <p:nvPr>
            <p:ph type="sldNum" sz="quarter" idx="20"/>
          </p:nvPr>
        </p:nvSpPr>
        <p:spPr>
          <a:xfrm>
            <a:off x="11178464" y="6405669"/>
            <a:ext cx="291298" cy="184666"/>
          </a:xfrm>
          <a:prstGeom prst="rect">
            <a:avLst/>
          </a:prstGeom>
        </p:spPr>
        <p:txBody>
          <a:bodyPr vert="horz" wrap="none" lIns="0" tIns="0" rIns="0" bIns="0" rtlCol="0" anchor="ctr">
            <a:spAutoFit/>
          </a:bodyPr>
          <a:lstStyle>
            <a:defPPr>
              <a:defRPr lang="nl-NL"/>
            </a:defPPr>
            <a:lvl1pPr marL="0" algn="r" defTabSz="914400" rtl="0" eaLnBrk="1" latinLnBrk="0" hangingPunct="1">
              <a:defRPr sz="1200" b="1" kern="1200">
                <a:solidFill>
                  <a:schemeClr val="tx2"/>
                </a:solidFill>
                <a:latin typeface="+mj-lt"/>
                <a:ea typeface="+mn-ea"/>
                <a:cs typeface="Segoe UI Light"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843DB9-9987-4157-AB9C-CEA8D7D910BB}" type="slidenum">
              <a:rPr lang="en-GB" smtClean="0"/>
              <a:pPr/>
              <a:t>9</a:t>
            </a:fld>
            <a:endParaRPr lang="en-GB" dirty="0"/>
          </a:p>
        </p:txBody>
      </p:sp>
      <p:sp>
        <p:nvSpPr>
          <p:cNvPr id="8" name="Titel 7">
            <a:extLst>
              <a:ext uri="{FF2B5EF4-FFF2-40B4-BE49-F238E27FC236}">
                <a16:creationId xmlns:a16="http://schemas.microsoft.com/office/drawing/2014/main" id="{2D6288C6-A56B-27ED-FE9B-013D5C7C7CD3}"/>
              </a:ext>
            </a:extLst>
          </p:cNvPr>
          <p:cNvSpPr>
            <a:spLocks noGrp="1"/>
          </p:cNvSpPr>
          <p:nvPr>
            <p:ph type="title"/>
          </p:nvPr>
        </p:nvSpPr>
        <p:spPr>
          <a:xfrm>
            <a:off x="265509" y="110601"/>
            <a:ext cx="10339646" cy="746649"/>
          </a:xfrm>
        </p:spPr>
        <p:txBody>
          <a:bodyPr/>
          <a:lstStyle/>
          <a:p>
            <a:r>
              <a:rPr lang="en-GB" dirty="0">
                <a:latin typeface="Times New Roman" panose="02020603050405020304" pitchFamily="18" charset="0"/>
                <a:cs typeface="Times New Roman" panose="02020603050405020304" pitchFamily="18" charset="0"/>
              </a:rPr>
              <a:t>Wake Mixing</a:t>
            </a:r>
          </a:p>
        </p:txBody>
      </p:sp>
      <p:pic>
        <p:nvPicPr>
          <p:cNvPr id="1026" name="Picture 2" descr="TU Delft logo - Mediamatic">
            <a:extLst>
              <a:ext uri="{FF2B5EF4-FFF2-40B4-BE49-F238E27FC236}">
                <a16:creationId xmlns:a16="http://schemas.microsoft.com/office/drawing/2014/main" id="{2527C6BB-6AFD-517E-DDDE-E275936C3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09" y="6181772"/>
            <a:ext cx="1145382" cy="447793"/>
          </a:xfrm>
          <a:prstGeom prst="rect">
            <a:avLst/>
          </a:prstGeom>
          <a:noFill/>
          <a:extLst>
            <a:ext uri="{909E8E84-426E-40DD-AFC4-6F175D3DCCD1}">
              <a14:hiddenFill xmlns:a14="http://schemas.microsoft.com/office/drawing/2010/main">
                <a:solidFill>
                  <a:srgbClr val="FFFFFF"/>
                </a:solidFill>
              </a14:hiddenFill>
            </a:ext>
          </a:extLst>
        </p:spPr>
      </p:pic>
      <p:sp>
        <p:nvSpPr>
          <p:cNvPr id="2" name="Tijdelijke aanduiding voor tekst 7">
            <a:extLst>
              <a:ext uri="{FF2B5EF4-FFF2-40B4-BE49-F238E27FC236}">
                <a16:creationId xmlns:a16="http://schemas.microsoft.com/office/drawing/2014/main" id="{2F85E159-FCCF-9320-8230-0C7B5A5D3063}"/>
              </a:ext>
            </a:extLst>
          </p:cNvPr>
          <p:cNvSpPr txBox="1">
            <a:spLocks/>
          </p:cNvSpPr>
          <p:nvPr/>
        </p:nvSpPr>
        <p:spPr>
          <a:xfrm>
            <a:off x="719139" y="1565274"/>
            <a:ext cx="10752136" cy="44354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lnSpc>
                <a:spcPct val="150000"/>
              </a:lnSpc>
              <a:buFont typeface="Wingdings" panose="05000000000000000000" pitchFamily="2" charset="2"/>
              <a:buChar char="l"/>
            </a:pPr>
            <a:endParaRPr lang="en-GB" dirty="0"/>
          </a:p>
        </p:txBody>
      </p:sp>
      <p:pic>
        <p:nvPicPr>
          <p:cNvPr id="9" name="Picture 8">
            <a:extLst>
              <a:ext uri="{FF2B5EF4-FFF2-40B4-BE49-F238E27FC236}">
                <a16:creationId xmlns:a16="http://schemas.microsoft.com/office/drawing/2014/main" id="{11D64CF9-45FC-B5A1-60DE-4867AFDCAD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4623" y="748241"/>
            <a:ext cx="10021168" cy="5433531"/>
          </a:xfrm>
          <a:prstGeom prst="rect">
            <a:avLst/>
          </a:prstGeom>
        </p:spPr>
      </p:pic>
      <p:sp>
        <p:nvSpPr>
          <p:cNvPr id="10" name="Footer Placeholder 9">
            <a:extLst>
              <a:ext uri="{FF2B5EF4-FFF2-40B4-BE49-F238E27FC236}">
                <a16:creationId xmlns:a16="http://schemas.microsoft.com/office/drawing/2014/main" id="{43E398F2-97AC-DFBC-B315-F4F7C2F14BF0}"/>
              </a:ext>
            </a:extLst>
          </p:cNvPr>
          <p:cNvSpPr>
            <a:spLocks noGrp="1"/>
          </p:cNvSpPr>
          <p:nvPr>
            <p:ph type="ftr" sz="quarter" idx="11"/>
          </p:nvPr>
        </p:nvSpPr>
        <p:spPr/>
        <p:txBody>
          <a:bodyPr/>
          <a:lstStyle/>
          <a:p>
            <a:r>
              <a:rPr lang="en-US" altLang="zh-CN"/>
              <a:t>Joeri A Frederik et al. 202. The helix approach: Using dynamic individual pitch control to enhance wake mixing in wind farms.</a:t>
            </a:r>
            <a:endParaRPr lang="zh-CN" altLang="en-US"/>
          </a:p>
        </p:txBody>
      </p:sp>
    </p:spTree>
    <p:extLst>
      <p:ext uri="{BB962C8B-B14F-4D97-AF65-F5344CB8AC3E}">
        <p14:creationId xmlns:p14="http://schemas.microsoft.com/office/powerpoint/2010/main" val="619529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1944</TotalTime>
  <Words>2429</Words>
  <Application>Microsoft Office PowerPoint</Application>
  <PresentationFormat>Widescreen</PresentationFormat>
  <Paragraphs>417</Paragraphs>
  <Slides>54</Slides>
  <Notes>49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54</vt:i4>
      </vt:variant>
    </vt:vector>
  </HeadingPairs>
  <TitlesOfParts>
    <vt:vector size="60" baseType="lpstr">
      <vt:lpstr>等线</vt:lpstr>
      <vt:lpstr>等线 Light</vt:lpstr>
      <vt:lpstr>Arial</vt:lpstr>
      <vt:lpstr>Times New Roman</vt:lpstr>
      <vt:lpstr>Wingdings</vt:lpstr>
      <vt:lpstr>Office Theme</vt:lpstr>
      <vt:lpstr>Monthly Meeting</vt:lpstr>
      <vt:lpstr>Agenda</vt:lpstr>
      <vt:lpstr>LIDAR-enhanced closed-loop Active Wake Mixing Control</vt:lpstr>
      <vt:lpstr>Wake Effect</vt:lpstr>
      <vt:lpstr>Wind Farm Flow Control</vt:lpstr>
      <vt:lpstr>Axial Induction Control</vt:lpstr>
      <vt:lpstr>Wake Steering</vt:lpstr>
      <vt:lpstr>PowerPoint Presentation</vt:lpstr>
      <vt:lpstr>Wake Mixing</vt:lpstr>
      <vt:lpstr>Wake Mixing</vt:lpstr>
      <vt:lpstr>Wake Mixing</vt:lpstr>
      <vt:lpstr>Helix --- MBC Transform</vt:lpstr>
      <vt:lpstr>Helix --- Inverse MBC Transform</vt:lpstr>
      <vt:lpstr>Helix --- Strouhal Number</vt:lpstr>
      <vt:lpstr>Helix --- Block Diagram</vt:lpstr>
      <vt:lpstr>Gap of the Helix</vt:lpstr>
      <vt:lpstr>Research Question</vt:lpstr>
      <vt:lpstr>Feedback --- LiDAR</vt:lpstr>
      <vt:lpstr>LiDAR CL Control</vt:lpstr>
      <vt:lpstr>Research Question</vt:lpstr>
      <vt:lpstr>PowerPoint Presentation</vt:lpstr>
      <vt:lpstr>PowerPoint Presentation</vt:lpstr>
      <vt:lpstr>PowerPoint Presentation</vt:lpstr>
      <vt:lpstr>LiDAR Choosing</vt:lpstr>
      <vt:lpstr>Research Question</vt:lpstr>
      <vt:lpstr>LiDAR CL Yaw Control</vt:lpstr>
      <vt:lpstr>LiDAR CL Yaw Control</vt:lpstr>
      <vt:lpstr>LiDAR CL Yaw Control</vt:lpstr>
      <vt:lpstr>LiDAR CL Yaw Control</vt:lpstr>
      <vt:lpstr>Proposed Framework</vt:lpstr>
      <vt:lpstr>Proposed Framework</vt:lpstr>
      <vt:lpstr>Proposed Framework</vt:lpstr>
      <vt:lpstr>Estimation </vt:lpstr>
      <vt:lpstr>Research Question</vt:lpstr>
      <vt:lpstr>Control Diagram</vt:lpstr>
      <vt:lpstr>Research Question</vt:lpstr>
      <vt:lpstr>Data</vt:lpstr>
      <vt:lpstr>Data &amp; Controller</vt:lpstr>
      <vt:lpstr>MPC Framework</vt:lpstr>
      <vt:lpstr>Research Question</vt:lpstr>
      <vt:lpstr>Thanks for listening :)</vt:lpstr>
      <vt:lpstr>LiDAR Demo</vt:lpstr>
      <vt:lpstr>LiDAR Model</vt:lpstr>
      <vt:lpstr>LiDAR Result</vt:lpstr>
      <vt:lpstr>LiDAR --- single point (8m/s)</vt:lpstr>
      <vt:lpstr>LiDAR --- single point FFT (8m/s)</vt:lpstr>
      <vt:lpstr>LiDAR --- snapshot (8m/s)</vt:lpstr>
      <vt:lpstr>LiDAR --- Turbulence NTM-C (8m/s)</vt:lpstr>
      <vt:lpstr>LiDAR --- single point (Turb 8m/s)</vt:lpstr>
      <vt:lpstr>LiDAR --- single point FFT (Turb 8m/s)</vt:lpstr>
      <vt:lpstr>LiDAR --- snapshot (Turb 8m/s)</vt:lpstr>
      <vt:lpstr>To-Do</vt:lpstr>
      <vt:lpstr>To do</vt:lpstr>
      <vt:lpstr>MoMi and Summer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LiDAR Update</dc:title>
  <dc:creator>David Chen</dc:creator>
  <cp:lastModifiedBy>David Chen</cp:lastModifiedBy>
  <cp:revision>203</cp:revision>
  <dcterms:created xsi:type="dcterms:W3CDTF">2024-06-06T10:17:08Z</dcterms:created>
  <dcterms:modified xsi:type="dcterms:W3CDTF">2024-06-14T09:33:35Z</dcterms:modified>
</cp:coreProperties>
</file>

<file path=docProps/thumbnail.jpeg>
</file>